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7" r:id="rId2"/>
    <p:sldId id="615" r:id="rId3"/>
    <p:sldId id="321" r:id="rId4"/>
    <p:sldId id="322" r:id="rId5"/>
    <p:sldId id="323" r:id="rId6"/>
    <p:sldId id="360" r:id="rId7"/>
    <p:sldId id="324" r:id="rId8"/>
    <p:sldId id="328" r:id="rId9"/>
    <p:sldId id="605" r:id="rId10"/>
    <p:sldId id="606" r:id="rId11"/>
    <p:sldId id="607" r:id="rId12"/>
    <p:sldId id="609" r:id="rId13"/>
    <p:sldId id="610" r:id="rId14"/>
    <p:sldId id="611" r:id="rId15"/>
    <p:sldId id="612" r:id="rId16"/>
    <p:sldId id="613" r:id="rId17"/>
    <p:sldId id="614" r:id="rId18"/>
    <p:sldId id="278" r:id="rId19"/>
    <p:sldId id="279" r:id="rId20"/>
    <p:sldId id="282" r:id="rId21"/>
    <p:sldId id="325" r:id="rId22"/>
    <p:sldId id="326" r:id="rId23"/>
    <p:sldId id="359" r:id="rId24"/>
    <p:sldId id="327" r:id="rId25"/>
    <p:sldId id="312" r:id="rId26"/>
    <p:sldId id="297" r:id="rId27"/>
    <p:sldId id="298" r:id="rId28"/>
    <p:sldId id="299" r:id="rId29"/>
    <p:sldId id="616" r:id="rId30"/>
    <p:sldId id="6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5" autoAdjust="0"/>
    <p:restoredTop sz="94660"/>
  </p:normalViewPr>
  <p:slideViewPr>
    <p:cSldViewPr snapToGrid="0">
      <p:cViewPr varScale="1">
        <p:scale>
          <a:sx n="59" d="100"/>
          <a:sy n="59"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BC0AC-296B-4B4E-9A19-26BCFB30523F}" type="datetimeFigureOut">
              <a:rPr lang="en-US" smtClean="0"/>
              <a:t>3/31/2019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0D856-A7F4-41D6-BF68-125689E8D5BD}" type="slidenum">
              <a:rPr lang="en-US" smtClean="0"/>
              <a:t>‹#›</a:t>
            </a:fld>
            <a:endParaRPr lang="en-US"/>
          </a:p>
        </p:txBody>
      </p:sp>
    </p:spTree>
    <p:extLst>
      <p:ext uri="{BB962C8B-B14F-4D97-AF65-F5344CB8AC3E}">
        <p14:creationId xmlns:p14="http://schemas.microsoft.com/office/powerpoint/2010/main" val="213217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The University of Adelaide, School of Computer Science</a:t>
            </a:r>
          </a:p>
        </p:txBody>
      </p:sp>
      <p:sp>
        <p:nvSpPr>
          <p:cNvPr id="5" name="Date Placeholder 4"/>
          <p:cNvSpPr>
            <a:spLocks noGrp="1"/>
          </p:cNvSpPr>
          <p:nvPr>
            <p:ph type="dt" idx="1"/>
          </p:nvPr>
        </p:nvSpPr>
        <p:spPr/>
        <p:txBody>
          <a:bodyPr/>
          <a:lstStyle/>
          <a:p>
            <a:pPr>
              <a:defRPr/>
            </a:pPr>
            <a:fld id="{64C05E33-8F42-4453-A041-AECC48C2BD88}" type="datetime3">
              <a:rPr lang="en-US" smtClean="0"/>
              <a:pPr>
                <a:defRPr/>
              </a:pPr>
              <a:t>31 March 2019</a:t>
            </a:fld>
            <a:endParaRPr lang="en-US"/>
          </a:p>
        </p:txBody>
      </p:sp>
      <p:sp>
        <p:nvSpPr>
          <p:cNvPr id="6" name="Footer Placeholder 5"/>
          <p:cNvSpPr>
            <a:spLocks noGrp="1"/>
          </p:cNvSpPr>
          <p:nvPr>
            <p:ph type="ftr" sz="quarter" idx="4"/>
          </p:nvPr>
        </p:nvSpPr>
        <p:spPr/>
        <p:txBody>
          <a:bodyPr/>
          <a:lstStyle/>
          <a:p>
            <a:pPr>
              <a:defRPr/>
            </a:pPr>
            <a:r>
              <a:rPr lang="en-US"/>
              <a:t>Chapter 2 — Instructions: Language of the Computer</a:t>
            </a:r>
          </a:p>
        </p:txBody>
      </p:sp>
      <p:sp>
        <p:nvSpPr>
          <p:cNvPr id="7" name="Slide Number Placeholder 6"/>
          <p:cNvSpPr>
            <a:spLocks noGrp="1"/>
          </p:cNvSpPr>
          <p:nvPr>
            <p:ph type="sldNum" sz="quarter" idx="5"/>
          </p:nvPr>
        </p:nvSpPr>
        <p:spPr/>
        <p:txBody>
          <a:bodyPr/>
          <a:lstStyle/>
          <a:p>
            <a:pPr>
              <a:defRPr/>
            </a:pPr>
            <a:fld id="{4BC8304D-7D21-41A9-BB23-276842E3E7B4}" type="slidenum">
              <a:rPr lang="en-US" altLang="en-US" smtClean="0"/>
              <a:pPr>
                <a:defRPr/>
              </a:pPr>
              <a:t>15</a:t>
            </a:fld>
            <a:endParaRPr lang="en-US" altLang="en-US"/>
          </a:p>
        </p:txBody>
      </p:sp>
    </p:spTree>
    <p:extLst>
      <p:ext uri="{BB962C8B-B14F-4D97-AF65-F5344CB8AC3E}">
        <p14:creationId xmlns:p14="http://schemas.microsoft.com/office/powerpoint/2010/main" val="70156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1923" name="Rectangle 3"/>
          <p:cNvSpPr>
            <a:spLocks noGrp="1" noChangeArrowheads="1"/>
          </p:cNvSpPr>
          <p:nvPr>
            <p:ph type="dt" sz="quarter" idx="1"/>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07/16/96</a:t>
            </a:r>
          </a:p>
        </p:txBody>
      </p:sp>
      <p:sp>
        <p:nvSpPr>
          <p:cNvPr id="81924" name="Rectangle 6"/>
          <p:cNvSpPr>
            <a:spLocks noGrp="1" noChangeArrowheads="1"/>
          </p:cNvSpPr>
          <p:nvPr>
            <p:ph type="ftr" sz="quarter" idx="4"/>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 2007 National Academy for Software Development - http://academy.devbg.org. All rights reserved. Unauthorized copying or re-distribution is strictly prohibited.*</a:t>
            </a:r>
          </a:p>
        </p:txBody>
      </p:sp>
      <p:sp>
        <p:nvSpPr>
          <p:cNvPr id="81925"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30D42-14E7-4D51-A28E-19F625F235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xfrm>
            <a:off x="687874" y="4415321"/>
            <a:ext cx="5506066" cy="4183164"/>
          </a:xfrm>
          <a:noFill/>
          <a:ln/>
        </p:spPr>
        <p:txBody>
          <a:bodyPr/>
          <a:lstStyle/>
          <a:p>
            <a:pPr eaLnBrk="1" hangingPunct="1"/>
            <a:endParaRPr lang="bg-BG"/>
          </a:p>
        </p:txBody>
      </p:sp>
    </p:spTree>
    <p:extLst>
      <p:ext uri="{BB962C8B-B14F-4D97-AF65-F5344CB8AC3E}">
        <p14:creationId xmlns:p14="http://schemas.microsoft.com/office/powerpoint/2010/main" val="95347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00A6445-84BA-4CE4-AC4F-1ADCFC48BD6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67587" name="Rectangle 3">
            <a:extLst>
              <a:ext uri="{FF2B5EF4-FFF2-40B4-BE49-F238E27FC236}">
                <a16:creationId xmlns:a16="http://schemas.microsoft.com/office/drawing/2014/main" id="{63C63964-D713-4403-AAA8-8A94E98B019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fld id="{0DAE1BA4-7EAD-45C0-A52F-A728EA87DADC}" type="datetime3">
              <a:rPr lang="en-US" altLang="en-US" sz="1300" smtClean="0">
                <a:latin typeface="Times New Roman" panose="02020603050405020304" pitchFamily="18" charset="0"/>
              </a:rPr>
              <a:pPr/>
              <a:t>31 March 2019</a:t>
            </a:fld>
            <a:endParaRPr lang="en-US" altLang="en-US" sz="1300">
              <a:latin typeface="Times New Roman" panose="02020603050405020304" pitchFamily="18" charset="0"/>
            </a:endParaRPr>
          </a:p>
        </p:txBody>
      </p:sp>
      <p:sp>
        <p:nvSpPr>
          <p:cNvPr id="67588" name="Rectangle 6">
            <a:extLst>
              <a:ext uri="{FF2B5EF4-FFF2-40B4-BE49-F238E27FC236}">
                <a16:creationId xmlns:a16="http://schemas.microsoft.com/office/drawing/2014/main" id="{34AC1A5A-F55F-43D6-ABAA-AF9EBFD097F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r>
              <a:rPr lang="en-US" altLang="en-US" sz="1300">
                <a:latin typeface="Times New Roman" panose="02020603050405020304" pitchFamily="18" charset="0"/>
              </a:rPr>
              <a:t>Chapter 2 — Instructions: Language of the Computer</a:t>
            </a:r>
          </a:p>
        </p:txBody>
      </p:sp>
      <p:sp>
        <p:nvSpPr>
          <p:cNvPr id="67589" name="Rectangle 7">
            <a:extLst>
              <a:ext uri="{FF2B5EF4-FFF2-40B4-BE49-F238E27FC236}">
                <a16:creationId xmlns:a16="http://schemas.microsoft.com/office/drawing/2014/main" id="{70508043-4F64-45B6-AFD0-96D18EDEA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fld id="{C39A1073-AF50-4AA9-AE45-BC0770B5CA04}" type="slidenum">
              <a:rPr lang="en-US" altLang="en-US" sz="1300">
                <a:latin typeface="Times New Roman" panose="02020603050405020304" pitchFamily="18" charset="0"/>
              </a:rPr>
              <a:pPr/>
              <a:t>27</a:t>
            </a:fld>
            <a:endParaRPr lang="en-US" altLang="en-US" sz="1300">
              <a:latin typeface="Times New Roman" panose="02020603050405020304" pitchFamily="18" charset="0"/>
            </a:endParaRPr>
          </a:p>
        </p:txBody>
      </p:sp>
      <p:sp>
        <p:nvSpPr>
          <p:cNvPr id="67590" name="Rectangle 2">
            <a:extLst>
              <a:ext uri="{FF2B5EF4-FFF2-40B4-BE49-F238E27FC236}">
                <a16:creationId xmlns:a16="http://schemas.microsoft.com/office/drawing/2014/main" id="{77017698-16F9-4E04-A588-6EE76E20CE84}"/>
              </a:ext>
            </a:extLst>
          </p:cNvPr>
          <p:cNvSpPr>
            <a:spLocks noGrp="1" noRot="1" noChangeAspect="1" noChangeArrowheads="1" noTextEdit="1"/>
          </p:cNvSpPr>
          <p:nvPr>
            <p:ph type="sldImg"/>
          </p:nvPr>
        </p:nvSpPr>
        <p:spPr>
          <a:ln/>
        </p:spPr>
      </p:sp>
      <p:sp>
        <p:nvSpPr>
          <p:cNvPr id="67591" name="Rectangle 3">
            <a:extLst>
              <a:ext uri="{FF2B5EF4-FFF2-40B4-BE49-F238E27FC236}">
                <a16:creationId xmlns:a16="http://schemas.microsoft.com/office/drawing/2014/main" id="{D43806F6-879E-4E26-AD71-2DB6FA0D9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281EE9F-B896-4E96-9FC2-9DD2C3A7C9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r>
              <a:rPr lang="en-US" altLang="en-US" sz="1300">
                <a:latin typeface="Times New Roman" panose="02020603050405020304" pitchFamily="18" charset="0"/>
              </a:rPr>
              <a:t>The University of Adelaide, School of Computer Science</a:t>
            </a:r>
          </a:p>
        </p:txBody>
      </p:sp>
      <p:sp>
        <p:nvSpPr>
          <p:cNvPr id="68611" name="Rectangle 3">
            <a:extLst>
              <a:ext uri="{FF2B5EF4-FFF2-40B4-BE49-F238E27FC236}">
                <a16:creationId xmlns:a16="http://schemas.microsoft.com/office/drawing/2014/main" id="{9177D6A0-E543-4473-8BFC-A531DEA8DF5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fld id="{D36F85EB-A024-43F5-B23B-27BC42D89750}" type="datetime3">
              <a:rPr lang="en-US" altLang="en-US" sz="1300" smtClean="0">
                <a:latin typeface="Times New Roman" panose="02020603050405020304" pitchFamily="18" charset="0"/>
              </a:rPr>
              <a:pPr/>
              <a:t>31 March 2019</a:t>
            </a:fld>
            <a:endParaRPr lang="en-US" altLang="en-US" sz="1300">
              <a:latin typeface="Times New Roman" panose="02020603050405020304" pitchFamily="18" charset="0"/>
            </a:endParaRPr>
          </a:p>
        </p:txBody>
      </p:sp>
      <p:sp>
        <p:nvSpPr>
          <p:cNvPr id="68612" name="Rectangle 6">
            <a:extLst>
              <a:ext uri="{FF2B5EF4-FFF2-40B4-BE49-F238E27FC236}">
                <a16:creationId xmlns:a16="http://schemas.microsoft.com/office/drawing/2014/main" id="{B39565D7-903E-4BF5-93C3-5655910EED9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r>
              <a:rPr lang="en-US" altLang="en-US" sz="1300">
                <a:latin typeface="Times New Roman" panose="02020603050405020304" pitchFamily="18" charset="0"/>
              </a:rPr>
              <a:t>Chapter 2 — Instructions: Language of the Computer</a:t>
            </a:r>
          </a:p>
        </p:txBody>
      </p:sp>
      <p:sp>
        <p:nvSpPr>
          <p:cNvPr id="68613" name="Rectangle 7">
            <a:extLst>
              <a:ext uri="{FF2B5EF4-FFF2-40B4-BE49-F238E27FC236}">
                <a16:creationId xmlns:a16="http://schemas.microsoft.com/office/drawing/2014/main" id="{51BDB3E1-6481-4B9E-851C-A1560657CA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A04020102020204" pitchFamily="34" charset="0"/>
              </a:defRPr>
            </a:lvl1pPr>
            <a:lvl2pPr marL="742950" indent="-285750" defTabSz="966788" eaLnBrk="0" hangingPunct="0">
              <a:defRPr sz="3200">
                <a:solidFill>
                  <a:schemeClr val="tx1"/>
                </a:solidFill>
                <a:latin typeface="Arial Black" panose="020B0A04020102020204" pitchFamily="34" charset="0"/>
              </a:defRPr>
            </a:lvl2pPr>
            <a:lvl3pPr marL="1143000" indent="-228600" defTabSz="966788" eaLnBrk="0" hangingPunct="0">
              <a:defRPr sz="3200">
                <a:solidFill>
                  <a:schemeClr val="tx1"/>
                </a:solidFill>
                <a:latin typeface="Arial Black" panose="020B0A04020102020204" pitchFamily="34" charset="0"/>
              </a:defRPr>
            </a:lvl3pPr>
            <a:lvl4pPr marL="1600200" indent="-228600" defTabSz="966788" eaLnBrk="0" hangingPunct="0">
              <a:defRPr sz="3200">
                <a:solidFill>
                  <a:schemeClr val="tx1"/>
                </a:solidFill>
                <a:latin typeface="Arial Black" panose="020B0A04020102020204" pitchFamily="34" charset="0"/>
              </a:defRPr>
            </a:lvl4pPr>
            <a:lvl5pPr marL="2057400" indent="-228600" defTabSz="966788" eaLnBrk="0" hangingPunct="0">
              <a:defRPr sz="3200">
                <a:solidFill>
                  <a:schemeClr val="tx1"/>
                </a:solidFill>
                <a:latin typeface="Arial Black" panose="020B0A04020102020204" pitchFamily="34" charset="0"/>
              </a:defRPr>
            </a:lvl5pPr>
            <a:lvl6pPr marL="2514600" indent="-228600" defTabSz="966788" eaLnBrk="0" fontAlgn="base" hangingPunct="0">
              <a:spcBef>
                <a:spcPct val="0"/>
              </a:spcBef>
              <a:spcAft>
                <a:spcPct val="0"/>
              </a:spcAft>
              <a:defRPr sz="3200">
                <a:solidFill>
                  <a:schemeClr val="tx1"/>
                </a:solidFill>
                <a:latin typeface="Arial Black" panose="020B0A04020102020204" pitchFamily="34" charset="0"/>
              </a:defRPr>
            </a:lvl6pPr>
            <a:lvl7pPr marL="2971800" indent="-228600" defTabSz="966788" eaLnBrk="0" fontAlgn="base" hangingPunct="0">
              <a:spcBef>
                <a:spcPct val="0"/>
              </a:spcBef>
              <a:spcAft>
                <a:spcPct val="0"/>
              </a:spcAft>
              <a:defRPr sz="3200">
                <a:solidFill>
                  <a:schemeClr val="tx1"/>
                </a:solidFill>
                <a:latin typeface="Arial Black" panose="020B0A04020102020204" pitchFamily="34" charset="0"/>
              </a:defRPr>
            </a:lvl7pPr>
            <a:lvl8pPr marL="3429000" indent="-228600" defTabSz="966788" eaLnBrk="0" fontAlgn="base" hangingPunct="0">
              <a:spcBef>
                <a:spcPct val="0"/>
              </a:spcBef>
              <a:spcAft>
                <a:spcPct val="0"/>
              </a:spcAft>
              <a:defRPr sz="3200">
                <a:solidFill>
                  <a:schemeClr val="tx1"/>
                </a:solidFill>
                <a:latin typeface="Arial Black" panose="020B0A04020102020204" pitchFamily="34" charset="0"/>
              </a:defRPr>
            </a:lvl8pPr>
            <a:lvl9pPr marL="3886200" indent="-228600" defTabSz="966788" eaLnBrk="0" fontAlgn="base" hangingPunct="0">
              <a:spcBef>
                <a:spcPct val="0"/>
              </a:spcBef>
              <a:spcAft>
                <a:spcPct val="0"/>
              </a:spcAft>
              <a:defRPr sz="3200">
                <a:solidFill>
                  <a:schemeClr val="tx1"/>
                </a:solidFill>
                <a:latin typeface="Arial Black" panose="020B0A04020102020204" pitchFamily="34" charset="0"/>
              </a:defRPr>
            </a:lvl9pPr>
          </a:lstStyle>
          <a:p>
            <a:fld id="{F5602795-DA81-4C53-98D9-450876205DE6}" type="slidenum">
              <a:rPr lang="en-US" altLang="en-US" sz="1300">
                <a:latin typeface="Times New Roman" panose="02020603050405020304" pitchFamily="18" charset="0"/>
              </a:rPr>
              <a:pPr/>
              <a:t>28</a:t>
            </a:fld>
            <a:endParaRPr lang="en-US" altLang="en-US" sz="1300">
              <a:latin typeface="Times New Roman" panose="02020603050405020304" pitchFamily="18" charset="0"/>
            </a:endParaRPr>
          </a:p>
        </p:txBody>
      </p:sp>
      <p:sp>
        <p:nvSpPr>
          <p:cNvPr id="68614" name="Rectangle 2">
            <a:extLst>
              <a:ext uri="{FF2B5EF4-FFF2-40B4-BE49-F238E27FC236}">
                <a16:creationId xmlns:a16="http://schemas.microsoft.com/office/drawing/2014/main" id="{A689BB84-74AD-4905-9E6D-ABC42A9C5F5E}"/>
              </a:ext>
            </a:extLst>
          </p:cNvPr>
          <p:cNvSpPr>
            <a:spLocks noGrp="1" noRot="1" noChangeAspect="1" noChangeArrowheads="1" noTextEdit="1"/>
          </p:cNvSpPr>
          <p:nvPr>
            <p:ph type="sldImg"/>
          </p:nvPr>
        </p:nvSpPr>
        <p:spPr>
          <a:ln/>
        </p:spPr>
      </p:sp>
      <p:sp>
        <p:nvSpPr>
          <p:cNvPr id="68615" name="Rectangle 3">
            <a:extLst>
              <a:ext uri="{FF2B5EF4-FFF2-40B4-BE49-F238E27FC236}">
                <a16:creationId xmlns:a16="http://schemas.microsoft.com/office/drawing/2014/main" id="{7882991F-DC4E-429C-AD20-49EC6971C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telerik.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C300D5-0D99-4A64-AF65-BE717A6AA37F}" type="datetime1">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4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09E3D-E1B3-4165-8094-F6BC29D0C22A}" type="datetime1">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922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BF0A0-79C9-4370-8EC0-DB1D3F313E9C}" type="datetime1">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8440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resentation Title Slide">
    <p:spTree>
      <p:nvGrpSpPr>
        <p:cNvPr id="1" name=""/>
        <p:cNvGrpSpPr/>
        <p:nvPr/>
      </p:nvGrpSpPr>
      <p:grpSpPr>
        <a:xfrm>
          <a:off x="0" y="0"/>
          <a:ext cx="0" cy="0"/>
          <a:chOff x="0" y="0"/>
          <a:chExt cx="0" cy="0"/>
        </a:xfrm>
      </p:grpSpPr>
      <p:sp>
        <p:nvSpPr>
          <p:cNvPr id="6" name="Title 8"/>
          <p:cNvSpPr>
            <a:spLocks noGrp="1"/>
          </p:cNvSpPr>
          <p:nvPr>
            <p:ph type="ctrTitle" hasCustomPrompt="1"/>
          </p:nvPr>
        </p:nvSpPr>
        <p:spPr>
          <a:xfrm>
            <a:off x="609600" y="1524000"/>
            <a:ext cx="10972800" cy="1524000"/>
          </a:xfrm>
          <a:prstGeom prst="rect">
            <a:avLst/>
          </a:prstGeom>
        </p:spPr>
        <p:txBody>
          <a:bodyPr tIns="0" bIns="0" anchor="b" anchorCtr="0"/>
          <a:lstStyle>
            <a:lvl1pPr algn="r">
              <a:lnSpc>
                <a:spcPts val="5400"/>
              </a:lnSpc>
              <a:defRPr sz="5400" cap="none" baseline="0">
                <a:solidFill>
                  <a:srgbClr val="D4FF5B"/>
                </a:solidFill>
                <a:effectLst>
                  <a:outerShdw blurRad="30000" dist="30000" dir="2700000" algn="tl" rotWithShape="0">
                    <a:schemeClr val="bg2">
                      <a:shade val="45000"/>
                      <a:satMod val="150000"/>
                      <a:alpha val="90000"/>
                    </a:schemeClr>
                  </a:outerShdw>
                  <a:reflection blurRad="12000" stA="20000" endPos="50000" dist="12700" dir="5400000" sy="-100000" algn="bl" rotWithShape="0"/>
                </a:effectLst>
              </a:defRPr>
            </a:lvl1pPr>
          </a:lstStyle>
          <a:p>
            <a:r>
              <a:rPr lang="en-US" dirty="0"/>
              <a:t>Presentation Title</a:t>
            </a:r>
          </a:p>
        </p:txBody>
      </p:sp>
      <p:sp>
        <p:nvSpPr>
          <p:cNvPr id="7" name="Subtitle 16"/>
          <p:cNvSpPr>
            <a:spLocks noGrp="1"/>
          </p:cNvSpPr>
          <p:nvPr>
            <p:ph type="subTitle" idx="1" hasCustomPrompt="1"/>
          </p:nvPr>
        </p:nvSpPr>
        <p:spPr>
          <a:xfrm>
            <a:off x="609600" y="3240880"/>
            <a:ext cx="10972800" cy="569120"/>
          </a:xfrm>
          <a:prstGeom prst="rect">
            <a:avLst/>
          </a:prstGeom>
        </p:spPr>
        <p:txBody>
          <a:bodyPr lIns="90000" tIns="0" rIns="90000" bIns="0" anchor="ctr" anchorCtr="0"/>
          <a:lstStyle>
            <a:lvl1pPr marL="0" indent="0" algn="r">
              <a:buNone/>
              <a:defRPr sz="2800">
                <a:solidFill>
                  <a:srgbClr val="FAF8C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Presentation Subtitle</a:t>
            </a:r>
          </a:p>
        </p:txBody>
      </p:sp>
      <p:cxnSp>
        <p:nvCxnSpPr>
          <p:cNvPr id="11" name="Straight Connector 10"/>
          <p:cNvCxnSpPr/>
          <p:nvPr/>
        </p:nvCxnSpPr>
        <p:spPr>
          <a:xfrm>
            <a:off x="3556000" y="4114800"/>
            <a:ext cx="8331200" cy="0"/>
          </a:xfrm>
          <a:prstGeom prst="line">
            <a:avLst/>
          </a:prstGeom>
          <a:ln w="38100" cap="rnd">
            <a:solidFill>
              <a:schemeClr val="accent5">
                <a:lumMod val="20000"/>
                <a:lumOff val="80000"/>
                <a:alpha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609600" y="5224046"/>
            <a:ext cx="4470400" cy="480131"/>
          </a:xfrm>
          <a:prstGeom prst="rect">
            <a:avLst/>
          </a:prstGeom>
          <a:noFill/>
        </p:spPr>
        <p:txBody>
          <a:bodyPr wrap="square" rtlCol="0">
            <a:spAutoFit/>
          </a:bodyPr>
          <a:lstStyle>
            <a:lvl1pPr algn="l" rtl="0" fontAlgn="base">
              <a:spcBef>
                <a:spcPct val="0"/>
              </a:spcBef>
              <a:spcAft>
                <a:spcPct val="0"/>
              </a:spcAft>
              <a:buNone/>
              <a:defRPr lang="en-US" sz="2800" b="1" kern="1200" dirty="0" smtClean="0">
                <a:solidFill>
                  <a:srgbClr val="DEFF9B"/>
                </a:solidFill>
                <a:effectLst>
                  <a:outerShdw blurRad="38100" dist="38100" dir="2700000" algn="tl">
                    <a:srgbClr val="000000">
                      <a:alpha val="43137"/>
                    </a:srgbClr>
                  </a:outerShdw>
                </a:effectLst>
                <a:latin typeface="Corbel" pitchFamily="34" charset="0"/>
                <a:ea typeface="+mn-ea"/>
                <a:cs typeface="+mn-cs"/>
              </a:defRPr>
            </a:lvl1pPr>
          </a:lstStyle>
          <a:p>
            <a:pPr lvl="0"/>
            <a:r>
              <a:rPr lang="en-US" dirty="0"/>
              <a:t>Author Name</a:t>
            </a:r>
          </a:p>
        </p:txBody>
      </p:sp>
      <p:sp>
        <p:nvSpPr>
          <p:cNvPr id="15" name="Text Placeholder 13"/>
          <p:cNvSpPr>
            <a:spLocks noGrp="1"/>
          </p:cNvSpPr>
          <p:nvPr>
            <p:ph type="body" sz="quarter" idx="11" hasCustomPrompt="1"/>
          </p:nvPr>
        </p:nvSpPr>
        <p:spPr>
          <a:xfrm>
            <a:off x="609601" y="5757446"/>
            <a:ext cx="1906291" cy="341632"/>
          </a:xfrm>
          <a:prstGeom prst="rect">
            <a:avLst/>
          </a:prstGeom>
          <a:noFill/>
        </p:spPr>
        <p:txBody>
          <a:bodyPr wrap="none" rtlCol="0">
            <a:spAutoFit/>
          </a:bodyPr>
          <a:lstStyle>
            <a:lvl1pPr algn="l" rtl="0" fontAlgn="base">
              <a:spcBef>
                <a:spcPct val="0"/>
              </a:spcBef>
              <a:spcAft>
                <a:spcPct val="0"/>
              </a:spcAft>
              <a:buNone/>
              <a:defRPr lang="en-US" sz="1800" b="1" kern="1200" dirty="0" smtClean="0">
                <a:solidFill>
                  <a:srgbClr val="0EFE58"/>
                </a:solidFill>
                <a:effectLst>
                  <a:outerShdw blurRad="38100" dist="38100" dir="2700000" algn="tl">
                    <a:srgbClr val="000000">
                      <a:alpha val="43137"/>
                    </a:srgbClr>
                  </a:outerShdw>
                </a:effectLst>
                <a:latin typeface="Corbel" pitchFamily="34" charset="0"/>
                <a:ea typeface="+mn-ea"/>
                <a:cs typeface="+mn-cs"/>
              </a:defRPr>
            </a:lvl1pPr>
          </a:lstStyle>
          <a:p>
            <a:pPr algn="l"/>
            <a:r>
              <a:rPr lang="en-US" sz="1800" b="1" dirty="0">
                <a:solidFill>
                  <a:srgbClr val="0EFE58"/>
                </a:solidFill>
                <a:effectLst>
                  <a:outerShdw blurRad="38100" dist="38100" dir="2700000" algn="tl">
                    <a:srgbClr val="000000">
                      <a:alpha val="43137"/>
                    </a:srgbClr>
                  </a:outerShdw>
                </a:effectLst>
              </a:rPr>
              <a:t>Telerik Corporation</a:t>
            </a:r>
          </a:p>
        </p:txBody>
      </p:sp>
      <p:sp>
        <p:nvSpPr>
          <p:cNvPr id="16" name="Text Placeholder 13"/>
          <p:cNvSpPr>
            <a:spLocks noGrp="1"/>
          </p:cNvSpPr>
          <p:nvPr>
            <p:ph type="body" sz="quarter" idx="12" hasCustomPrompt="1"/>
          </p:nvPr>
        </p:nvSpPr>
        <p:spPr>
          <a:xfrm>
            <a:off x="609601" y="6062246"/>
            <a:ext cx="2277204" cy="313932"/>
          </a:xfrm>
          <a:prstGeom prst="rect">
            <a:avLst/>
          </a:prstGeom>
          <a:noFill/>
        </p:spPr>
        <p:txBody>
          <a:bodyPr wrap="square" rtlCol="0">
            <a:spAutoFit/>
          </a:bodyPr>
          <a:lstStyle>
            <a:lvl1pPr algn="l" rtl="0" fontAlgn="base">
              <a:spcBef>
                <a:spcPct val="0"/>
              </a:spcBef>
              <a:spcAft>
                <a:spcPct val="0"/>
              </a:spcAft>
              <a:buNone/>
              <a:defRPr lang="en-US" sz="1600" b="1" kern="1200" dirty="0" smtClean="0">
                <a:solidFill>
                  <a:srgbClr val="0EFE58"/>
                </a:solidFill>
                <a:effectLst>
                  <a:outerShdw blurRad="38100" dist="38100" dir="2700000" algn="tl">
                    <a:srgbClr val="000000">
                      <a:alpha val="43137"/>
                    </a:srgbClr>
                  </a:outerShdw>
                </a:effectLst>
                <a:latin typeface="Corbel" pitchFamily="34" charset="0"/>
                <a:ea typeface="+mn-ea"/>
                <a:cs typeface="+mn-cs"/>
              </a:defRPr>
            </a:lvl1pPr>
          </a:lstStyle>
          <a:p>
            <a:pPr algn="l"/>
            <a:r>
              <a:rPr lang="en-US" sz="1600" b="1" dirty="0">
                <a:solidFill>
                  <a:schemeClr val="tx1">
                    <a:lumMod val="50000"/>
                  </a:schemeClr>
                </a:solidFill>
                <a:effectLst>
                  <a:outerShdw blurRad="38100" dist="38100" dir="2700000" algn="tl">
                    <a:srgbClr val="000000">
                      <a:alpha val="43137"/>
                    </a:srgbClr>
                  </a:outerShdw>
                </a:effectLst>
                <a:hlinkClick r:id="rId2"/>
              </a:rPr>
              <a:t>www.telerik.com</a:t>
            </a:r>
            <a:endParaRPr lang="en-US" sz="1600" b="1" dirty="0">
              <a:solidFill>
                <a:schemeClr val="tx1">
                  <a:lumMod val="50000"/>
                </a:schemeClr>
              </a:solidFill>
              <a:effectLst>
                <a:outerShdw blurRad="38100" dist="38100" dir="2700000" algn="tl">
                  <a:srgbClr val="000000">
                    <a:alpha val="43137"/>
                  </a:srgbClr>
                </a:outerShdw>
              </a:effectLst>
            </a:endParaRPr>
          </a:p>
        </p:txBody>
      </p:sp>
      <p:cxnSp>
        <p:nvCxnSpPr>
          <p:cNvPr id="8" name="Straight Connector 7"/>
          <p:cNvCxnSpPr/>
          <p:nvPr userDrawn="1"/>
        </p:nvCxnSpPr>
        <p:spPr>
          <a:xfrm>
            <a:off x="3556000" y="4114800"/>
            <a:ext cx="8331200" cy="0"/>
          </a:xfrm>
          <a:prstGeom prst="line">
            <a:avLst/>
          </a:prstGeom>
          <a:ln w="38100" cap="rnd">
            <a:solidFill>
              <a:schemeClr val="accent5">
                <a:lumMod val="20000"/>
                <a:lumOff val="80000"/>
                <a:alpha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02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1"/>
            <a:ext cx="10972800" cy="1143610"/>
          </a:xfrm>
        </p:spPr>
        <p:txBody>
          <a:bodyPr/>
          <a:lstStyle/>
          <a:p>
            <a:r>
              <a:rPr lang="en-US"/>
              <a:t>Click to edit Master title style</a:t>
            </a:r>
            <a:endParaRPr lang="ar-EG"/>
          </a:p>
        </p:txBody>
      </p:sp>
      <p:sp>
        <p:nvSpPr>
          <p:cNvPr id="3" name="Table Placeholder 2"/>
          <p:cNvSpPr>
            <a:spLocks noGrp="1"/>
          </p:cNvSpPr>
          <p:nvPr>
            <p:ph type="tbl" idx="1"/>
          </p:nvPr>
        </p:nvSpPr>
        <p:spPr>
          <a:xfrm>
            <a:off x="609600" y="1600810"/>
            <a:ext cx="10972800" cy="4525670"/>
          </a:xfrm>
        </p:spPr>
        <p:txBody>
          <a:bodyPr/>
          <a:lstStyle/>
          <a:p>
            <a:pPr lvl="0"/>
            <a:endParaRPr lang="ar-EG"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fld id="{CAE526BD-2457-437F-B449-8CE343FEBA5F}" type="slidenum">
              <a:rPr lang="en-US" altLang="ar-EG"/>
              <a:pPr/>
              <a:t>‹#›</a:t>
            </a:fld>
            <a:endParaRPr lang="en-US" altLang="ar-EG"/>
          </a:p>
        </p:txBody>
      </p:sp>
    </p:spTree>
    <p:extLst>
      <p:ext uri="{BB962C8B-B14F-4D97-AF65-F5344CB8AC3E}">
        <p14:creationId xmlns:p14="http://schemas.microsoft.com/office/powerpoint/2010/main" val="108771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14918" y="115889"/>
            <a:ext cx="11042649" cy="701675"/>
          </a:xfrm>
        </p:spPr>
        <p:txBody>
          <a:bodyPr/>
          <a:lstStyle/>
          <a:p>
            <a:r>
              <a:rPr lang="en-US"/>
              <a:t>Click to edit Master title style</a:t>
            </a:r>
          </a:p>
        </p:txBody>
      </p:sp>
      <p:sp>
        <p:nvSpPr>
          <p:cNvPr id="3" name="SmartArt Placeholder 2"/>
          <p:cNvSpPr>
            <a:spLocks noGrp="1"/>
          </p:cNvSpPr>
          <p:nvPr>
            <p:ph type="dgm" idx="1"/>
          </p:nvPr>
        </p:nvSpPr>
        <p:spPr>
          <a:xfrm>
            <a:off x="912285" y="1125538"/>
            <a:ext cx="11027833" cy="5111750"/>
          </a:xfrm>
        </p:spPr>
        <p:txBody>
          <a:bodyPr/>
          <a:lstStyle/>
          <a:p>
            <a:pPr lvl="0"/>
            <a:endParaRPr lang="en-US" noProof="0"/>
          </a:p>
        </p:txBody>
      </p:sp>
    </p:spTree>
    <p:extLst>
      <p:ext uri="{BB962C8B-B14F-4D97-AF65-F5344CB8AC3E}">
        <p14:creationId xmlns:p14="http://schemas.microsoft.com/office/powerpoint/2010/main" val="149503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B2EF7-268F-47A8-B0D5-A838BB986D06}" type="datetime1">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extLst>
      <p:ext uri="{BB962C8B-B14F-4D97-AF65-F5344CB8AC3E}">
        <p14:creationId xmlns:p14="http://schemas.microsoft.com/office/powerpoint/2010/main" val="424818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E9565-474E-4450-B75D-EDA97BB524DA}" type="datetime1">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5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D24581-2BE7-444D-9CB4-05E09D1759E4}" type="datetime1">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3492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3DE60-5A2D-454F-B267-E552FC0BC148}" type="datetime1">
              <a:rPr lang="en-US" smtClean="0"/>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7519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8ED29-56DC-4E18-A0A0-55C0E96B3CFD}" type="datetime1">
              <a:rPr lang="en-US" smtClean="0"/>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1530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8885BC-A119-485C-A0FD-1557FDD102D2}" type="datetime1">
              <a:rPr lang="en-US" smtClean="0"/>
              <a:t>3/31/2019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664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D3B750-5375-4184-BF14-D52594ADCC9E}" type="datetime1">
              <a:rPr lang="en-US" smtClean="0"/>
              <a:t>3/31/2019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7354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819BB-A187-48B3-9F67-13E96D946668}" type="datetime1">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071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BAC604F-304D-432C-9408-0C8C28A9231E}" type="datetime1">
              <a:rPr lang="en-US" smtClean="0"/>
              <a:t>3/31/2019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48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apple.com/safari/" TargetMode="External"/><Relationship Id="rId3" Type="http://schemas.openxmlformats.org/officeDocument/2006/relationships/hyperlink" Target="http://en.wikipedia.org/wiki/Web_browser" TargetMode="External"/><Relationship Id="rId7" Type="http://schemas.openxmlformats.org/officeDocument/2006/relationships/hyperlink" Target="http://www.microsoft.com/windows/products/winfamily/ie/" TargetMode="External"/><Relationship Id="rId12" Type="http://schemas.openxmlformats.org/officeDocument/2006/relationships/image" Target="../media/image21.jpeg"/><Relationship Id="rId2" Type="http://schemas.openxmlformats.org/officeDocument/2006/relationships/hyperlink" Target="http://en.wikipedia.org/wiki/Web_server" TargetMode="External"/><Relationship Id="rId1" Type="http://schemas.openxmlformats.org/officeDocument/2006/relationships/slideLayout" Target="../slideLayouts/slideLayout2.xml"/><Relationship Id="rId6" Type="http://schemas.openxmlformats.org/officeDocument/2006/relationships/hyperlink" Target="http://www.getfirefox.com/" TargetMode="External"/><Relationship Id="rId11" Type="http://schemas.openxmlformats.org/officeDocument/2006/relationships/image" Target="../media/image20.gif"/><Relationship Id="rId5" Type="http://schemas.openxmlformats.org/officeDocument/2006/relationships/hyperlink" Target="http://www.microsoft.com/resources/documentation/windows/xp/all/proddocs/en-us/iiiisin2.mspx?mfr=true" TargetMode="External"/><Relationship Id="rId10" Type="http://schemas.openxmlformats.org/officeDocument/2006/relationships/hyperlink" Target="http://www.opera.com/" TargetMode="External"/><Relationship Id="rId4" Type="http://schemas.openxmlformats.org/officeDocument/2006/relationships/hyperlink" Target="http://www.apache.org/" TargetMode="External"/><Relationship Id="rId9" Type="http://schemas.openxmlformats.org/officeDocument/2006/relationships/hyperlink" Target="http://www.google.com/chrom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7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8" name="Rectangle 7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9" name="Straight Connector 7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40" name="Rectangle 76">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0000" y="639097"/>
            <a:ext cx="4813072" cy="3686015"/>
          </a:xfrm>
        </p:spPr>
        <p:txBody>
          <a:bodyPr vert="horz" lIns="91440" tIns="45720" rIns="91440" bIns="45720" rtlCol="0" anchor="b">
            <a:normAutofit/>
          </a:bodyPr>
          <a:lstStyle/>
          <a:p>
            <a:pPr algn="l"/>
            <a:r>
              <a:rPr lang="en-US" sz="6800" b="1"/>
              <a:t>Introduction to Computer Network</a:t>
            </a:r>
          </a:p>
        </p:txBody>
      </p:sp>
      <p:sp>
        <p:nvSpPr>
          <p:cNvPr id="4" name="Text Placeholder 3">
            <a:extLst>
              <a:ext uri="{FF2B5EF4-FFF2-40B4-BE49-F238E27FC236}">
                <a16:creationId xmlns:a16="http://schemas.microsoft.com/office/drawing/2014/main" id="{ABDD0BC1-BDB6-43B4-9AA4-4B6C2C767AE8}"/>
              </a:ext>
            </a:extLst>
          </p:cNvPr>
          <p:cNvSpPr>
            <a:spLocks noGrp="1"/>
          </p:cNvSpPr>
          <p:nvPr>
            <p:ph type="body" idx="1"/>
          </p:nvPr>
        </p:nvSpPr>
        <p:spPr>
          <a:xfrm>
            <a:off x="6729999" y="4455621"/>
            <a:ext cx="4829101" cy="1238616"/>
          </a:xfrm>
        </p:spPr>
        <p:txBody>
          <a:bodyPr vert="horz" lIns="91440" tIns="45720" rIns="91440" bIns="45720" rtlCol="0">
            <a:normAutofit/>
          </a:bodyPr>
          <a:lstStyle/>
          <a:p>
            <a:r>
              <a:rPr lang="en-US">
                <a:solidFill>
                  <a:schemeClr val="tx1">
                    <a:lumMod val="85000"/>
                    <a:lumOff val="15000"/>
                  </a:schemeClr>
                </a:solidFill>
              </a:rPr>
              <a:t>Dr. Rania R Ziedan</a:t>
            </a:r>
          </a:p>
        </p:txBody>
      </p:sp>
      <p:pic>
        <p:nvPicPr>
          <p:cNvPr id="1026" name="Picture 2" descr="Related image">
            <a:extLst>
              <a:ext uri="{FF2B5EF4-FFF2-40B4-BE49-F238E27FC236}">
                <a16:creationId xmlns:a16="http://schemas.microsoft.com/office/drawing/2014/main" id="{130A807E-B4CA-462D-AD42-6AC7290C7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05" b="-3"/>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78">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2" name="Rectangle 80">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FAB73BC-B049-4115-A692-8D63A059BFB8}"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343393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447AC1-1D09-46CA-997F-C19567161D96}"/>
              </a:ext>
            </a:extLst>
          </p:cNvPr>
          <p:cNvPicPr>
            <a:picLocks noChangeAspect="1"/>
          </p:cNvPicPr>
          <p:nvPr/>
        </p:nvPicPr>
        <p:blipFill>
          <a:blip r:embed="rId2"/>
          <a:stretch>
            <a:fillRect/>
          </a:stretch>
        </p:blipFill>
        <p:spPr>
          <a:xfrm>
            <a:off x="6305265" y="4179023"/>
            <a:ext cx="3795804" cy="2139891"/>
          </a:xfrm>
          <a:prstGeom prst="rect">
            <a:avLst/>
          </a:prstGeom>
        </p:spPr>
      </p:pic>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800" dirty="0"/>
              <a:t>Mesh Topology</a:t>
            </a:r>
            <a:endParaRPr lang="en-US" dirty="0"/>
          </a:p>
          <a:p>
            <a:pPr lvl="1"/>
            <a:r>
              <a:rPr lang="en-US" sz="2000" dirty="0"/>
              <a:t>In a mesh topology, every device has a dedicated point-to-point link to every other device. </a:t>
            </a:r>
          </a:p>
          <a:p>
            <a:pPr lvl="1"/>
            <a:r>
              <a:rPr lang="en-US" sz="2000" dirty="0"/>
              <a:t>The term dedicated means that the link carries traffic only between the two devices it connects.</a:t>
            </a:r>
          </a:p>
          <a:p>
            <a:pPr lvl="1"/>
            <a:r>
              <a:rPr lang="en-US" sz="2000" dirty="0"/>
              <a:t>The number of physical links in a fully connected mesh network with n nodes </a:t>
            </a:r>
            <a:r>
              <a:rPr lang="en-US" sz="2000" dirty="0">
                <a:sym typeface="Wingdings" panose="05000000000000000000" pitchFamily="2" charset="2"/>
              </a:rPr>
              <a:t></a:t>
            </a:r>
            <a:r>
              <a:rPr lang="en-US" sz="2000" dirty="0"/>
              <a:t> n(n-1)/2</a:t>
            </a:r>
          </a:p>
          <a:p>
            <a:pPr lvl="1"/>
            <a:r>
              <a:rPr lang="en-US" sz="2000" dirty="0"/>
              <a:t>The mesh topology used in the connection of </a:t>
            </a:r>
            <a:r>
              <a:rPr lang="en-US" sz="2000" dirty="0">
                <a:solidFill>
                  <a:srgbClr val="FF0000"/>
                </a:solidFill>
              </a:rPr>
              <a:t>telephone regional</a:t>
            </a:r>
            <a:br>
              <a:rPr lang="en-US" sz="2000" dirty="0">
                <a:solidFill>
                  <a:srgbClr val="FF0000"/>
                </a:solidFill>
              </a:rPr>
            </a:br>
            <a:r>
              <a:rPr lang="en-US" sz="2000" dirty="0">
                <a:solidFill>
                  <a:srgbClr val="FF0000"/>
                </a:solidFill>
              </a:rPr>
              <a:t>offices </a:t>
            </a:r>
            <a:r>
              <a:rPr lang="en-US" sz="2000" dirty="0"/>
              <a:t>in which each regional office needs to be connected to every other regional office. </a:t>
            </a:r>
            <a:br>
              <a:rPr lang="en-US" sz="2000" dirty="0"/>
            </a:br>
            <a:endParaRPr lang="en-US" sz="2000" dirty="0"/>
          </a:p>
        </p:txBody>
      </p:sp>
    </p:spTree>
    <p:extLst>
      <p:ext uri="{BB962C8B-B14F-4D97-AF65-F5344CB8AC3E}">
        <p14:creationId xmlns:p14="http://schemas.microsoft.com/office/powerpoint/2010/main" val="192445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800" dirty="0"/>
              <a:t>Mesh Topology</a:t>
            </a:r>
            <a:endParaRPr lang="en-US" dirty="0"/>
          </a:p>
          <a:p>
            <a:pPr lvl="1"/>
            <a:r>
              <a:rPr lang="en-US" sz="2400" dirty="0"/>
              <a:t>Advantages: </a:t>
            </a:r>
          </a:p>
          <a:p>
            <a:pPr lvl="2"/>
            <a:r>
              <a:rPr lang="en-US" sz="1900" dirty="0">
                <a:solidFill>
                  <a:schemeClr val="tx2">
                    <a:lumMod val="75000"/>
                  </a:schemeClr>
                </a:solidFill>
              </a:rPr>
              <a:t>Each link can carry its own data load, thus eliminating the traffic problems that can occur with shared links.</a:t>
            </a:r>
          </a:p>
          <a:p>
            <a:pPr lvl="2"/>
            <a:r>
              <a:rPr lang="en-US" sz="1900" dirty="0">
                <a:solidFill>
                  <a:schemeClr val="tx2">
                    <a:lumMod val="75000"/>
                  </a:schemeClr>
                </a:solidFill>
              </a:rPr>
              <a:t>A mesh topology is robust. If one link becomes unusable, it does not incapacitate the entire system. </a:t>
            </a:r>
          </a:p>
          <a:p>
            <a:pPr lvl="2"/>
            <a:r>
              <a:rPr lang="en-US" sz="1900" dirty="0">
                <a:solidFill>
                  <a:schemeClr val="tx2">
                    <a:lumMod val="75000"/>
                  </a:schemeClr>
                </a:solidFill>
              </a:rPr>
              <a:t>Every message travels along a dedicated line, only the intended recipient sees it. Physical boundaries prevent other users from gaining access to messages. </a:t>
            </a:r>
          </a:p>
          <a:p>
            <a:pPr lvl="2"/>
            <a:r>
              <a:rPr lang="en-US" sz="1900" dirty="0">
                <a:solidFill>
                  <a:schemeClr val="tx2">
                    <a:lumMod val="75000"/>
                  </a:schemeClr>
                </a:solidFill>
              </a:rPr>
              <a:t>Point-to-point links make fault identification and fault isolation easy. Traffic can be routed to avoid links with suspected problems. </a:t>
            </a:r>
          </a:p>
          <a:p>
            <a:pPr lvl="1"/>
            <a:r>
              <a:rPr lang="en-US" sz="2400" dirty="0"/>
              <a:t>Disadvantage: </a:t>
            </a:r>
          </a:p>
          <a:p>
            <a:pPr lvl="2"/>
            <a:r>
              <a:rPr lang="en-US" sz="1900" dirty="0">
                <a:solidFill>
                  <a:schemeClr val="tx2">
                    <a:lumMod val="75000"/>
                  </a:schemeClr>
                </a:solidFill>
              </a:rPr>
              <a:t>The amount of cabling and the number of I/O ports required. </a:t>
            </a:r>
          </a:p>
        </p:txBody>
      </p:sp>
    </p:spTree>
    <p:extLst>
      <p:ext uri="{BB962C8B-B14F-4D97-AF65-F5344CB8AC3E}">
        <p14:creationId xmlns:p14="http://schemas.microsoft.com/office/powerpoint/2010/main" val="163108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800" dirty="0"/>
              <a:t>Star Topology</a:t>
            </a:r>
            <a:r>
              <a:rPr lang="en-US" dirty="0"/>
              <a:t> </a:t>
            </a:r>
          </a:p>
          <a:p>
            <a:pPr lvl="1"/>
            <a:r>
              <a:rPr lang="en-US" sz="2000" dirty="0"/>
              <a:t>Each device has a dedicated point-to-point link only to a central controller, usually called a hub. </a:t>
            </a:r>
          </a:p>
          <a:p>
            <a:pPr lvl="1"/>
            <a:r>
              <a:rPr lang="en-US" sz="2000" dirty="0"/>
              <a:t>A star topology does not allow direct traffic between devices. </a:t>
            </a:r>
          </a:p>
          <a:p>
            <a:pPr lvl="1"/>
            <a:r>
              <a:rPr lang="en-US" sz="2000" dirty="0"/>
              <a:t>The controller acts as an exchange: If one device wants to send data to another, it sends the data to the controller, which then relays the data to the other connected device.</a:t>
            </a:r>
          </a:p>
          <a:p>
            <a:pPr lvl="1"/>
            <a:r>
              <a:rPr lang="en-US" sz="2000" dirty="0"/>
              <a:t>The star topology is used in </a:t>
            </a:r>
            <a:r>
              <a:rPr lang="en-US" sz="2000" dirty="0">
                <a:solidFill>
                  <a:srgbClr val="FF0000"/>
                </a:solidFill>
              </a:rPr>
              <a:t>local-area networks (LANs)</a:t>
            </a:r>
          </a:p>
        </p:txBody>
      </p:sp>
      <p:pic>
        <p:nvPicPr>
          <p:cNvPr id="4" name="Picture 3">
            <a:extLst>
              <a:ext uri="{FF2B5EF4-FFF2-40B4-BE49-F238E27FC236}">
                <a16:creationId xmlns:a16="http://schemas.microsoft.com/office/drawing/2014/main" id="{7EA7633F-A54F-4513-8056-AC2BA92F5D3B}"/>
              </a:ext>
            </a:extLst>
          </p:cNvPr>
          <p:cNvPicPr>
            <a:picLocks noChangeAspect="1"/>
          </p:cNvPicPr>
          <p:nvPr/>
        </p:nvPicPr>
        <p:blipFill>
          <a:blip r:embed="rId2"/>
          <a:stretch>
            <a:fillRect/>
          </a:stretch>
        </p:blipFill>
        <p:spPr>
          <a:xfrm>
            <a:off x="3719737" y="4293097"/>
            <a:ext cx="4881537" cy="1984873"/>
          </a:xfrm>
          <a:prstGeom prst="rect">
            <a:avLst/>
          </a:prstGeom>
        </p:spPr>
      </p:pic>
    </p:spTree>
    <p:extLst>
      <p:ext uri="{BB962C8B-B14F-4D97-AF65-F5344CB8AC3E}">
        <p14:creationId xmlns:p14="http://schemas.microsoft.com/office/powerpoint/2010/main" val="56241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800" dirty="0"/>
              <a:t>Star Topology</a:t>
            </a:r>
            <a:r>
              <a:rPr lang="en-US" dirty="0"/>
              <a:t> </a:t>
            </a:r>
          </a:p>
          <a:p>
            <a:pPr lvl="1"/>
            <a:r>
              <a:rPr lang="en-US" sz="2400" dirty="0"/>
              <a:t>Advantages: </a:t>
            </a:r>
          </a:p>
          <a:p>
            <a:pPr lvl="2"/>
            <a:r>
              <a:rPr lang="en-US" sz="1900" dirty="0">
                <a:solidFill>
                  <a:schemeClr val="tx2">
                    <a:lumMod val="75000"/>
                  </a:schemeClr>
                </a:solidFill>
              </a:rPr>
              <a:t>less expensive than a mesh topology, each device needs only one link and one I/O port to connect it to any number of others.</a:t>
            </a:r>
          </a:p>
          <a:p>
            <a:pPr lvl="2"/>
            <a:r>
              <a:rPr lang="en-US" sz="1900" dirty="0">
                <a:solidFill>
                  <a:schemeClr val="tx2">
                    <a:lumMod val="75000"/>
                  </a:schemeClr>
                </a:solidFill>
              </a:rPr>
              <a:t> Easy to install and reconfigure. </a:t>
            </a:r>
          </a:p>
          <a:p>
            <a:pPr lvl="2"/>
            <a:r>
              <a:rPr lang="en-US" sz="1900" dirty="0">
                <a:solidFill>
                  <a:schemeClr val="tx2">
                    <a:lumMod val="75000"/>
                  </a:schemeClr>
                </a:solidFill>
              </a:rPr>
              <a:t>Robustness, if one link fails, only that link is affected, all other links remain active. </a:t>
            </a:r>
          </a:p>
          <a:p>
            <a:pPr lvl="2"/>
            <a:r>
              <a:rPr lang="en-US" sz="1900" dirty="0">
                <a:solidFill>
                  <a:schemeClr val="tx2">
                    <a:lumMod val="75000"/>
                  </a:schemeClr>
                </a:solidFill>
              </a:rPr>
              <a:t>As long as the hub is working, it can be used to monitor link problems and bypass defective links</a:t>
            </a:r>
          </a:p>
          <a:p>
            <a:pPr lvl="1"/>
            <a:r>
              <a:rPr lang="en-US" sz="2400" dirty="0"/>
              <a:t>Disadvantage: </a:t>
            </a:r>
          </a:p>
          <a:p>
            <a:pPr lvl="2"/>
            <a:r>
              <a:rPr lang="en-US" sz="1900" dirty="0">
                <a:solidFill>
                  <a:schemeClr val="tx2">
                    <a:lumMod val="75000"/>
                  </a:schemeClr>
                </a:solidFill>
              </a:rPr>
              <a:t>the dependency of the whole topology on one single point, the hub. If the hub goes down, the whole system is dead</a:t>
            </a:r>
          </a:p>
        </p:txBody>
      </p:sp>
    </p:spTree>
    <p:extLst>
      <p:ext uri="{BB962C8B-B14F-4D97-AF65-F5344CB8AC3E}">
        <p14:creationId xmlns:p14="http://schemas.microsoft.com/office/powerpoint/2010/main" val="190386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400" dirty="0"/>
              <a:t>Bus Topology</a:t>
            </a:r>
            <a:r>
              <a:rPr lang="en-US" sz="2800" dirty="0"/>
              <a:t> </a:t>
            </a:r>
          </a:p>
          <a:p>
            <a:pPr lvl="1"/>
            <a:r>
              <a:rPr lang="en-US" dirty="0"/>
              <a:t>A bus topology is multipoint connection. </a:t>
            </a:r>
          </a:p>
          <a:p>
            <a:pPr lvl="1"/>
            <a:r>
              <a:rPr lang="en-US" dirty="0"/>
              <a:t>One long cable acts as a backbone to link all the devices in a network. </a:t>
            </a:r>
          </a:p>
          <a:p>
            <a:pPr lvl="1"/>
            <a:r>
              <a:rPr lang="en-US" dirty="0"/>
              <a:t>Nodes are connected to the bus cable by drop lines and taps. </a:t>
            </a:r>
          </a:p>
          <a:p>
            <a:pPr lvl="1"/>
            <a:r>
              <a:rPr lang="en-US" dirty="0"/>
              <a:t>There is a limit on the number of taps a bus can support and on the distance between those taps. As a signal travels along the backbone, some of its energy is transformed into heat. Therefore, it becomes weaker and weaker as it travels farther and farther. </a:t>
            </a:r>
          </a:p>
          <a:p>
            <a:pPr lvl="1"/>
            <a:r>
              <a:rPr lang="en-US" dirty="0"/>
              <a:t>Bus topology was the one of the first topologies used in the design of early local area networks.</a:t>
            </a:r>
          </a:p>
          <a:p>
            <a:pPr lvl="1"/>
            <a:r>
              <a:rPr lang="en-US" dirty="0"/>
              <a:t>The cable has two end terminals that dampen the signal so that it does not keep moving from one end of the network to the other. </a:t>
            </a:r>
          </a:p>
        </p:txBody>
      </p:sp>
      <p:pic>
        <p:nvPicPr>
          <p:cNvPr id="6" name="Picture 5">
            <a:extLst>
              <a:ext uri="{FF2B5EF4-FFF2-40B4-BE49-F238E27FC236}">
                <a16:creationId xmlns:a16="http://schemas.microsoft.com/office/drawing/2014/main" id="{5CDF6875-BA05-40D9-9C91-1E86B632DFAE}"/>
              </a:ext>
            </a:extLst>
          </p:cNvPr>
          <p:cNvPicPr>
            <a:picLocks noChangeAspect="1"/>
          </p:cNvPicPr>
          <p:nvPr/>
        </p:nvPicPr>
        <p:blipFill>
          <a:blip r:embed="rId2"/>
          <a:stretch>
            <a:fillRect/>
          </a:stretch>
        </p:blipFill>
        <p:spPr>
          <a:xfrm>
            <a:off x="2567608" y="5006548"/>
            <a:ext cx="6944882" cy="1285070"/>
          </a:xfrm>
          <a:prstGeom prst="rect">
            <a:avLst/>
          </a:prstGeom>
        </p:spPr>
      </p:pic>
    </p:spTree>
    <p:extLst>
      <p:ext uri="{BB962C8B-B14F-4D97-AF65-F5344CB8AC3E}">
        <p14:creationId xmlns:p14="http://schemas.microsoft.com/office/powerpoint/2010/main" val="377825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normAutofit lnSpcReduction="10000"/>
          </a:bodyPr>
          <a:lstStyle/>
          <a:p>
            <a:r>
              <a:rPr lang="en-US" sz="2800" dirty="0"/>
              <a:t>Bus Topology</a:t>
            </a:r>
            <a:r>
              <a:rPr lang="en-US" dirty="0"/>
              <a:t> </a:t>
            </a:r>
          </a:p>
          <a:p>
            <a:pPr lvl="1"/>
            <a:r>
              <a:rPr lang="en-US" sz="2000" dirty="0"/>
              <a:t>Advantages: </a:t>
            </a:r>
          </a:p>
          <a:p>
            <a:pPr lvl="2"/>
            <a:r>
              <a:rPr lang="en-US" sz="1800" dirty="0">
                <a:solidFill>
                  <a:schemeClr val="tx2">
                    <a:lumMod val="75000"/>
                  </a:schemeClr>
                </a:solidFill>
              </a:rPr>
              <a:t>E</a:t>
            </a:r>
            <a:r>
              <a:rPr lang="en-US" sz="1800" dirty="0"/>
              <a:t>ase of installation </a:t>
            </a:r>
          </a:p>
          <a:p>
            <a:pPr lvl="2"/>
            <a:r>
              <a:rPr lang="en-US" sz="1800" dirty="0">
                <a:solidFill>
                  <a:schemeClr val="tx2">
                    <a:lumMod val="75000"/>
                  </a:schemeClr>
                </a:solidFill>
              </a:rPr>
              <a:t>Bus uses less cabling than mesh or star topologies.</a:t>
            </a:r>
          </a:p>
          <a:p>
            <a:pPr lvl="1"/>
            <a:r>
              <a:rPr lang="en-US" sz="2000" dirty="0"/>
              <a:t>Disadvantages: </a:t>
            </a:r>
          </a:p>
          <a:p>
            <a:pPr lvl="2"/>
            <a:r>
              <a:rPr lang="en-US" sz="1800" dirty="0">
                <a:solidFill>
                  <a:schemeClr val="tx2">
                    <a:lumMod val="75000"/>
                  </a:schemeClr>
                </a:solidFill>
              </a:rPr>
              <a:t>Difficult reconnection and fault isolation. </a:t>
            </a:r>
          </a:p>
          <a:p>
            <a:pPr lvl="2"/>
            <a:r>
              <a:rPr lang="en-US" sz="1800" dirty="0">
                <a:solidFill>
                  <a:schemeClr val="tx2">
                    <a:lumMod val="75000"/>
                  </a:schemeClr>
                </a:solidFill>
              </a:rPr>
              <a:t>Difficult to add new devices. </a:t>
            </a:r>
          </a:p>
          <a:p>
            <a:pPr lvl="3"/>
            <a:r>
              <a:rPr lang="en-US" sz="1600" dirty="0">
                <a:solidFill>
                  <a:schemeClr val="tx2">
                    <a:lumMod val="75000"/>
                  </a:schemeClr>
                </a:solidFill>
              </a:rPr>
              <a:t>Signal reflection at the taps can cause degradation in quality. This degradation can be controlled by limiting the number and spacing of devices connected to a given length of cable. </a:t>
            </a:r>
          </a:p>
          <a:p>
            <a:pPr lvl="3"/>
            <a:r>
              <a:rPr lang="en-US" sz="1600" dirty="0">
                <a:solidFill>
                  <a:schemeClr val="tx2">
                    <a:lumMod val="75000"/>
                  </a:schemeClr>
                </a:solidFill>
              </a:rPr>
              <a:t>Adding new devices may therefore require modification or replacement of the backbone.</a:t>
            </a:r>
          </a:p>
          <a:p>
            <a:pPr lvl="2"/>
            <a:r>
              <a:rPr lang="en-US" sz="1800" dirty="0">
                <a:solidFill>
                  <a:schemeClr val="tx2">
                    <a:lumMod val="75000"/>
                  </a:schemeClr>
                </a:solidFill>
              </a:rPr>
              <a:t>In addition, a fault or break in the bus cable stops all transmission, even between devices on the same side of the problem. The damaged area reflects signals back in the direction of origin, creating noise in both directions.</a:t>
            </a:r>
          </a:p>
        </p:txBody>
      </p:sp>
    </p:spTree>
    <p:extLst>
      <p:ext uri="{BB962C8B-B14F-4D97-AF65-F5344CB8AC3E}">
        <p14:creationId xmlns:p14="http://schemas.microsoft.com/office/powerpoint/2010/main" val="174225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lstStyle/>
          <a:p>
            <a:r>
              <a:rPr lang="en-US" sz="2800" dirty="0"/>
              <a:t>Ring Topology</a:t>
            </a:r>
            <a:r>
              <a:rPr lang="en-US" dirty="0"/>
              <a:t> </a:t>
            </a:r>
          </a:p>
          <a:p>
            <a:pPr lvl="1"/>
            <a:r>
              <a:rPr lang="en-US" sz="2000" dirty="0"/>
              <a:t>Each device has a dedicated point-to-point connection with only the two devices on either side of it. </a:t>
            </a:r>
          </a:p>
          <a:p>
            <a:pPr lvl="1"/>
            <a:r>
              <a:rPr lang="en-US" sz="2000" dirty="0"/>
              <a:t>A signal is passed along the ring in one direction, from device to device, until it reaches its destination. </a:t>
            </a:r>
          </a:p>
          <a:p>
            <a:pPr lvl="1"/>
            <a:r>
              <a:rPr lang="en-US" sz="2000" dirty="0"/>
              <a:t>Each device in  the ring incorporates a repeater. When a device receives a signal intended for another device, its repeater regenerates the bits and passes them along </a:t>
            </a:r>
          </a:p>
        </p:txBody>
      </p:sp>
      <p:pic>
        <p:nvPicPr>
          <p:cNvPr id="4" name="Picture 3">
            <a:extLst>
              <a:ext uri="{FF2B5EF4-FFF2-40B4-BE49-F238E27FC236}">
                <a16:creationId xmlns:a16="http://schemas.microsoft.com/office/drawing/2014/main" id="{1B54DFDF-826B-4789-887B-9B787F1F70EC}"/>
              </a:ext>
            </a:extLst>
          </p:cNvPr>
          <p:cNvPicPr>
            <a:picLocks noChangeAspect="1"/>
          </p:cNvPicPr>
          <p:nvPr/>
        </p:nvPicPr>
        <p:blipFill>
          <a:blip r:embed="rId2"/>
          <a:stretch>
            <a:fillRect/>
          </a:stretch>
        </p:blipFill>
        <p:spPr>
          <a:xfrm>
            <a:off x="3053916" y="4339988"/>
            <a:ext cx="6084168" cy="1934417"/>
          </a:xfrm>
          <a:prstGeom prst="rect">
            <a:avLst/>
          </a:prstGeom>
        </p:spPr>
      </p:pic>
    </p:spTree>
    <p:extLst>
      <p:ext uri="{BB962C8B-B14F-4D97-AF65-F5344CB8AC3E}">
        <p14:creationId xmlns:p14="http://schemas.microsoft.com/office/powerpoint/2010/main" val="379521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A9D6-408A-4014-8B77-1CEACE9101FA}"/>
              </a:ext>
            </a:extLst>
          </p:cNvPr>
          <p:cNvSpPr>
            <a:spLocks noGrp="1"/>
          </p:cNvSpPr>
          <p:nvPr>
            <p:ph type="title"/>
          </p:nvPr>
        </p:nvSpPr>
        <p:spPr/>
        <p:txBody>
          <a:bodyPr/>
          <a:lstStyle/>
          <a:p>
            <a:pPr algn="ctr"/>
            <a:r>
              <a:rPr lang="en-US" dirty="0"/>
              <a:t>Physical topology of a network</a:t>
            </a:r>
          </a:p>
        </p:txBody>
      </p:sp>
      <p:sp>
        <p:nvSpPr>
          <p:cNvPr id="3" name="Content Placeholder 2">
            <a:extLst>
              <a:ext uri="{FF2B5EF4-FFF2-40B4-BE49-F238E27FC236}">
                <a16:creationId xmlns:a16="http://schemas.microsoft.com/office/drawing/2014/main" id="{8F0A376F-F289-46A6-98DD-AAE36BF610B5}"/>
              </a:ext>
            </a:extLst>
          </p:cNvPr>
          <p:cNvSpPr>
            <a:spLocks noGrp="1"/>
          </p:cNvSpPr>
          <p:nvPr>
            <p:ph idx="1"/>
          </p:nvPr>
        </p:nvSpPr>
        <p:spPr/>
        <p:txBody>
          <a:bodyPr>
            <a:normAutofit lnSpcReduction="10000"/>
          </a:bodyPr>
          <a:lstStyle/>
          <a:p>
            <a:r>
              <a:rPr lang="en-US" sz="2800" dirty="0"/>
              <a:t>Ring Topology</a:t>
            </a:r>
            <a:r>
              <a:rPr lang="en-US" dirty="0"/>
              <a:t> </a:t>
            </a:r>
          </a:p>
          <a:p>
            <a:pPr lvl="1"/>
            <a:r>
              <a:rPr lang="en-US" sz="2000" dirty="0"/>
              <a:t>Advantages: </a:t>
            </a:r>
          </a:p>
          <a:p>
            <a:pPr lvl="2"/>
            <a:r>
              <a:rPr lang="en-US" sz="1800" dirty="0">
                <a:solidFill>
                  <a:schemeClr val="tx2">
                    <a:lumMod val="75000"/>
                  </a:schemeClr>
                </a:solidFill>
              </a:rPr>
              <a:t>easy to install and reconfigure</a:t>
            </a:r>
          </a:p>
          <a:p>
            <a:pPr lvl="2"/>
            <a:r>
              <a:rPr lang="en-US" sz="1800" dirty="0">
                <a:solidFill>
                  <a:schemeClr val="tx2">
                    <a:lumMod val="75000"/>
                  </a:schemeClr>
                </a:solidFill>
              </a:rPr>
              <a:t>Fault isolation is simplified. </a:t>
            </a:r>
          </a:p>
          <a:p>
            <a:pPr lvl="3"/>
            <a:r>
              <a:rPr lang="en-US" sz="1600" dirty="0">
                <a:solidFill>
                  <a:schemeClr val="tx2">
                    <a:lumMod val="75000"/>
                  </a:schemeClr>
                </a:solidFill>
              </a:rPr>
              <a:t>Generally in a ring, a signal is always circulating . If one device does not receive a signal within a specified period, it can issue an alarm. The alarm alerts the network operator to the problem and its location.</a:t>
            </a:r>
          </a:p>
          <a:p>
            <a:pPr lvl="2"/>
            <a:r>
              <a:rPr lang="en-US" sz="1800" dirty="0">
                <a:solidFill>
                  <a:schemeClr val="tx2">
                    <a:lumMod val="75000"/>
                  </a:schemeClr>
                </a:solidFill>
              </a:rPr>
              <a:t>To add or delete a device requires changing only two connections. The only constraints are media and traffic considerations (maximum ring length and number of devices).</a:t>
            </a:r>
          </a:p>
          <a:p>
            <a:pPr lvl="1"/>
            <a:r>
              <a:rPr lang="en-US" sz="2000" dirty="0"/>
              <a:t>Disadvantages: </a:t>
            </a:r>
          </a:p>
          <a:p>
            <a:pPr lvl="2"/>
            <a:r>
              <a:rPr lang="en-US" sz="1800" dirty="0">
                <a:solidFill>
                  <a:schemeClr val="tx2">
                    <a:lumMod val="75000"/>
                  </a:schemeClr>
                </a:solidFill>
              </a:rPr>
              <a:t>Unidirectional traffic</a:t>
            </a:r>
          </a:p>
          <a:p>
            <a:pPr lvl="2"/>
            <a:r>
              <a:rPr lang="en-US" sz="1800" dirty="0">
                <a:solidFill>
                  <a:schemeClr val="tx2">
                    <a:lumMod val="75000"/>
                  </a:schemeClr>
                </a:solidFill>
              </a:rPr>
              <a:t>a break in the ring can disable the entire network. </a:t>
            </a:r>
          </a:p>
          <a:p>
            <a:pPr lvl="1"/>
            <a:r>
              <a:rPr lang="en-US" sz="2200" dirty="0">
                <a:solidFill>
                  <a:schemeClr val="tx2">
                    <a:lumMod val="75000"/>
                  </a:schemeClr>
                </a:solidFill>
              </a:rPr>
              <a:t>This weakness can be solved by using a dual ring or a switch capable of closing off the break.</a:t>
            </a:r>
          </a:p>
        </p:txBody>
      </p:sp>
    </p:spTree>
    <p:extLst>
      <p:ext uri="{BB962C8B-B14F-4D97-AF65-F5344CB8AC3E}">
        <p14:creationId xmlns:p14="http://schemas.microsoft.com/office/powerpoint/2010/main" val="24929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8D26F6-E4CA-425C-B69F-2458CF5F10D5}"/>
              </a:ext>
            </a:extLst>
          </p:cNvPr>
          <p:cNvSpPr>
            <a:spLocks noGrp="1" noChangeArrowheads="1"/>
          </p:cNvSpPr>
          <p:nvPr>
            <p:ph type="title"/>
          </p:nvPr>
        </p:nvSpPr>
        <p:spPr/>
        <p:txBody>
          <a:bodyPr/>
          <a:lstStyle/>
          <a:p>
            <a:r>
              <a:rPr lang="en-US" dirty="0"/>
              <a:t>Network connection models</a:t>
            </a:r>
            <a:endParaRPr lang="en-US" altLang="en-US" dirty="0"/>
          </a:p>
        </p:txBody>
      </p:sp>
      <p:sp>
        <p:nvSpPr>
          <p:cNvPr id="23555" name="Rectangle 3">
            <a:extLst>
              <a:ext uri="{FF2B5EF4-FFF2-40B4-BE49-F238E27FC236}">
                <a16:creationId xmlns:a16="http://schemas.microsoft.com/office/drawing/2014/main" id="{D9AA81CC-5AAD-42A8-89A8-E0F06A41A64E}"/>
              </a:ext>
            </a:extLst>
          </p:cNvPr>
          <p:cNvSpPr>
            <a:spLocks noGrp="1" noChangeArrowheads="1"/>
          </p:cNvSpPr>
          <p:nvPr>
            <p:ph type="body" idx="1"/>
          </p:nvPr>
        </p:nvSpPr>
        <p:spPr/>
        <p:txBody>
          <a:bodyPr/>
          <a:lstStyle/>
          <a:p>
            <a:pPr eaLnBrk="1" hangingPunct="1"/>
            <a:r>
              <a:rPr lang="en-US" altLang="en-US" dirty="0"/>
              <a:t>Networks can also be classified according to the roles that the networked computers play in the network’s operation.</a:t>
            </a:r>
          </a:p>
          <a:p>
            <a:pPr lvl="1"/>
            <a:r>
              <a:rPr lang="en-US" altLang="en-US" dirty="0"/>
              <a:t>Peer-to-peer, </a:t>
            </a:r>
          </a:p>
          <a:p>
            <a:pPr lvl="1"/>
            <a:r>
              <a:rPr lang="en-US" altLang="en-US" dirty="0"/>
              <a:t>server-based, </a:t>
            </a:r>
          </a:p>
          <a:p>
            <a:pPr lvl="1"/>
            <a:r>
              <a:rPr lang="en-US" altLang="en-US" dirty="0"/>
              <a:t>and client-based.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38A1FEB-F993-489E-987E-55941B8BC59D}"/>
              </a:ext>
            </a:extLst>
          </p:cNvPr>
          <p:cNvSpPr>
            <a:spLocks noGrp="1" noChangeArrowheads="1"/>
          </p:cNvSpPr>
          <p:nvPr>
            <p:ph type="title"/>
          </p:nvPr>
        </p:nvSpPr>
        <p:spPr/>
        <p:txBody>
          <a:bodyPr/>
          <a:lstStyle/>
          <a:p>
            <a:r>
              <a:rPr lang="en-US" dirty="0"/>
              <a:t>Network connection models</a:t>
            </a:r>
            <a:endParaRPr lang="en-US" altLang="en-US" dirty="0"/>
          </a:p>
        </p:txBody>
      </p:sp>
      <p:sp>
        <p:nvSpPr>
          <p:cNvPr id="24579" name="Rectangle 3">
            <a:extLst>
              <a:ext uri="{FF2B5EF4-FFF2-40B4-BE49-F238E27FC236}">
                <a16:creationId xmlns:a16="http://schemas.microsoft.com/office/drawing/2014/main" id="{164F03B2-4C63-4ED6-AD7C-4C89E7114AD8}"/>
              </a:ext>
            </a:extLst>
          </p:cNvPr>
          <p:cNvSpPr>
            <a:spLocks noGrp="1" noChangeArrowheads="1"/>
          </p:cNvSpPr>
          <p:nvPr>
            <p:ph idx="1"/>
          </p:nvPr>
        </p:nvSpPr>
        <p:spPr/>
        <p:txBody>
          <a:bodyPr>
            <a:normAutofit/>
          </a:bodyPr>
          <a:lstStyle/>
          <a:p>
            <a:pPr eaLnBrk="1" hangingPunct="1">
              <a:lnSpc>
                <a:spcPct val="100000"/>
              </a:lnSpc>
              <a:buFontTx/>
              <a:buNone/>
            </a:pPr>
            <a:r>
              <a:rPr lang="en-US" altLang="en-US" sz="2400" b="1" dirty="0">
                <a:solidFill>
                  <a:schemeClr val="tx2">
                    <a:lumMod val="50000"/>
                  </a:schemeClr>
                </a:solidFill>
              </a:rPr>
              <a:t>Peer-to-peer </a:t>
            </a:r>
            <a:r>
              <a:rPr lang="en-US" altLang="en-US" sz="2400" dirty="0">
                <a:solidFill>
                  <a:schemeClr val="tx2">
                    <a:lumMod val="50000"/>
                  </a:schemeClr>
                </a:solidFill>
              </a:rPr>
              <a:t>model all computers are considered equal. Each computer controls its own information and is capable of functioning as either a client or a server depending upon the requirement.</a:t>
            </a:r>
          </a:p>
          <a:p>
            <a:pPr lvl="1">
              <a:lnSpc>
                <a:spcPct val="100000"/>
              </a:lnSpc>
            </a:pPr>
            <a:r>
              <a:rPr lang="en-US" altLang="en-US" sz="2000" dirty="0"/>
              <a:t>Peer-to-peer networks are inexpensive and easy to install.</a:t>
            </a:r>
          </a:p>
          <a:p>
            <a:pPr lvl="1">
              <a:lnSpc>
                <a:spcPct val="100000"/>
              </a:lnSpc>
            </a:pPr>
            <a:r>
              <a:rPr lang="en-US" altLang="en-US" sz="2000" dirty="0"/>
              <a:t>They are popular as home networks and for use in small companies.</a:t>
            </a:r>
          </a:p>
          <a:p>
            <a:pPr lvl="1">
              <a:lnSpc>
                <a:spcPct val="100000"/>
              </a:lnSpc>
            </a:pPr>
            <a:r>
              <a:rPr lang="en-US" altLang="en-US" sz="2000" dirty="0"/>
              <a:t>Most operating systems come with built-in peer-to-peer networking capability.</a:t>
            </a:r>
          </a:p>
          <a:p>
            <a:pPr lvl="1">
              <a:lnSpc>
                <a:spcPct val="100000"/>
              </a:lnSpc>
            </a:pPr>
            <a:r>
              <a:rPr lang="en-US" altLang="en-US" sz="2000" dirty="0"/>
              <a:t>The maximum number of peers that can operate on a peer-to-peer network is ten.</a:t>
            </a:r>
          </a:p>
          <a:p>
            <a:pPr lvl="1">
              <a:lnSpc>
                <a:spcPct val="100000"/>
              </a:lnSpc>
            </a:pPr>
            <a:r>
              <a:rPr lang="en-US" altLang="en-US" sz="2000" dirty="0"/>
              <a:t>Each peer shares resources and allows others open access to them.</a:t>
            </a:r>
          </a:p>
          <a:p>
            <a:pPr lvl="1">
              <a:lnSpc>
                <a:spcPct val="100000"/>
              </a:lnSpc>
            </a:pPr>
            <a:r>
              <a:rPr lang="en-US" altLang="en-US" sz="2000" dirty="0"/>
              <a:t>Shares can be document folders, printers, peripherals, and any other resource that they control on their computers.</a:t>
            </a:r>
          </a:p>
          <a:p>
            <a:pPr lvl="1">
              <a:lnSpc>
                <a:spcPct val="100000"/>
              </a:lnSpc>
            </a:pPr>
            <a:endParaRPr lang="en-US" altLang="en-US"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771D6F-0576-4ABA-8A53-DFE0CCD66775}"/>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504237CE-C3C8-4FA4-AB71-0CEC837D957C}"/>
              </a:ext>
            </a:extLst>
          </p:cNvPr>
          <p:cNvSpPr>
            <a:spLocks noGrp="1"/>
          </p:cNvSpPr>
          <p:nvPr>
            <p:ph idx="1"/>
          </p:nvPr>
        </p:nvSpPr>
        <p:spPr/>
        <p:txBody>
          <a:bodyPr>
            <a:normAutofit/>
          </a:bodyPr>
          <a:lstStyle/>
          <a:p>
            <a:pPr lvl="1"/>
            <a:r>
              <a:rPr lang="en-US" sz="2800" dirty="0"/>
              <a:t>Introduction</a:t>
            </a:r>
          </a:p>
          <a:p>
            <a:pPr lvl="1"/>
            <a:r>
              <a:rPr lang="en-US" sz="2800" dirty="0"/>
              <a:t>Network types</a:t>
            </a:r>
          </a:p>
          <a:p>
            <a:pPr lvl="1"/>
            <a:r>
              <a:rPr lang="en-US" sz="2800" dirty="0"/>
              <a:t>Network topology</a:t>
            </a:r>
          </a:p>
          <a:p>
            <a:pPr lvl="1"/>
            <a:r>
              <a:rPr lang="en-US" sz="2800" dirty="0"/>
              <a:t>Network connection models</a:t>
            </a:r>
          </a:p>
          <a:p>
            <a:pPr lvl="1"/>
            <a:r>
              <a:rPr lang="en-US" sz="2800" dirty="0"/>
              <a:t>OSI model</a:t>
            </a:r>
          </a:p>
          <a:p>
            <a:pPr lvl="1"/>
            <a:endParaRPr lang="en-US" sz="2800" dirty="0"/>
          </a:p>
          <a:p>
            <a:pPr lvl="1"/>
            <a:endParaRPr lang="en-US" sz="2800" dirty="0"/>
          </a:p>
        </p:txBody>
      </p:sp>
      <p:sp>
        <p:nvSpPr>
          <p:cNvPr id="4" name="Slide Number Placeholder 3">
            <a:extLst>
              <a:ext uri="{FF2B5EF4-FFF2-40B4-BE49-F238E27FC236}">
                <a16:creationId xmlns:a16="http://schemas.microsoft.com/office/drawing/2014/main" id="{FA79DEF8-3A6A-4ADA-8D67-0F3D5E2A7268}"/>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13124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C9F9BA4-EFAB-4A37-BD5F-E2A1D6466844}"/>
              </a:ext>
            </a:extLst>
          </p:cNvPr>
          <p:cNvSpPr>
            <a:spLocks noGrp="1" noChangeArrowheads="1"/>
          </p:cNvSpPr>
          <p:nvPr>
            <p:ph type="title"/>
          </p:nvPr>
        </p:nvSpPr>
        <p:spPr/>
        <p:txBody>
          <a:bodyPr/>
          <a:lstStyle/>
          <a:p>
            <a:r>
              <a:rPr lang="en-US" dirty="0"/>
              <a:t>Network connection models</a:t>
            </a:r>
            <a:endParaRPr lang="en-US" altLang="en-US" dirty="0"/>
          </a:p>
        </p:txBody>
      </p:sp>
      <p:pic>
        <p:nvPicPr>
          <p:cNvPr id="28675" name="Picture 3" descr="F01-09">
            <a:extLst>
              <a:ext uri="{FF2B5EF4-FFF2-40B4-BE49-F238E27FC236}">
                <a16:creationId xmlns:a16="http://schemas.microsoft.com/office/drawing/2014/main" id="{F5CA7665-DD60-46E9-93F3-0A22A9284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264" y="1912849"/>
            <a:ext cx="7737475"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15864008-5BAB-4B8B-A17B-02A23588A024}"/>
              </a:ext>
            </a:extLst>
          </p:cNvPr>
          <p:cNvSpPr txBox="1">
            <a:spLocks noChangeArrowheads="1"/>
          </p:cNvSpPr>
          <p:nvPr/>
        </p:nvSpPr>
        <p:spPr bwMode="auto">
          <a:xfrm>
            <a:off x="4648200" y="56388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latin typeface="Verdana" panose="020B0604030504040204" pitchFamily="34" charset="0"/>
              </a:rPr>
              <a:t>Peer-to-peer network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0-#ppt_w/2"/>
                                          </p:val>
                                        </p:tav>
                                        <p:tav tm="100000">
                                          <p:val>
                                            <p:strVal val="#ppt_x"/>
                                          </p:val>
                                        </p:tav>
                                      </p:tavLst>
                                    </p:anim>
                                    <p:anim calcmode="lin" valueType="num">
                                      <p:cBhvr additive="base">
                                        <p:cTn id="14"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Network connection models</a:t>
            </a:r>
            <a:endParaRPr lang="ar-EG" dirty="0"/>
          </a:p>
        </p:txBody>
      </p:sp>
      <p:sp>
        <p:nvSpPr>
          <p:cNvPr id="5" name="Content Placeholder 4"/>
          <p:cNvSpPr>
            <a:spLocks noGrp="1"/>
          </p:cNvSpPr>
          <p:nvPr>
            <p:ph idx="1"/>
          </p:nvPr>
        </p:nvSpPr>
        <p:spPr/>
        <p:txBody>
          <a:bodyPr/>
          <a:lstStyle/>
          <a:p>
            <a:pPr algn="just" rtl="0"/>
            <a:r>
              <a:rPr lang="en-US" sz="2400" b="1" dirty="0">
                <a:solidFill>
                  <a:schemeClr val="tx2">
                    <a:lumMod val="50000"/>
                  </a:schemeClr>
                </a:solidFill>
              </a:rPr>
              <a:t>client-server </a:t>
            </a:r>
            <a:r>
              <a:rPr lang="en-US" sz="2400" dirty="0">
                <a:solidFill>
                  <a:schemeClr val="tx2">
                    <a:lumMod val="50000"/>
                  </a:schemeClr>
                </a:solidFill>
              </a:rPr>
              <a:t>model is a software that consists of two parts, client systems and server systems, both communicate over a computer network</a:t>
            </a:r>
          </a:p>
          <a:p>
            <a:pPr algn="just" rtl="0"/>
            <a:endParaRPr lang="en-US" sz="2400" dirty="0">
              <a:solidFill>
                <a:schemeClr val="tx2">
                  <a:lumMod val="50000"/>
                </a:schemeClr>
              </a:solidFill>
            </a:endParaRPr>
          </a:p>
          <a:p>
            <a:pPr algn="l" rtl="0"/>
            <a:endParaRPr lang="ar-EG" dirty="0">
              <a:solidFill>
                <a:schemeClr val="tx2">
                  <a:lumMod val="50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43226"/>
            <a:ext cx="49530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50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Network connection models</a:t>
            </a:r>
            <a:endParaRPr lang="ar-EG" dirty="0"/>
          </a:p>
        </p:txBody>
      </p:sp>
      <p:sp>
        <p:nvSpPr>
          <p:cNvPr id="5" name="Content Placeholder 4"/>
          <p:cNvSpPr>
            <a:spLocks noGrp="1"/>
          </p:cNvSpPr>
          <p:nvPr>
            <p:ph idx="1"/>
          </p:nvPr>
        </p:nvSpPr>
        <p:spPr/>
        <p:txBody>
          <a:bodyPr/>
          <a:lstStyle/>
          <a:p>
            <a:pPr algn="just" rtl="0"/>
            <a:r>
              <a:rPr lang="en-US" sz="2400" dirty="0"/>
              <a:t>The </a:t>
            </a:r>
            <a:r>
              <a:rPr lang="en-US" sz="2400" b="1" dirty="0"/>
              <a:t>client-server relationship</a:t>
            </a:r>
            <a:r>
              <a:rPr lang="en-US" sz="2400" dirty="0"/>
              <a:t> describes the relation between the client and how it makes a service request to the server, and how the server can accept these requests, process them, and return the requested information to the client</a:t>
            </a:r>
          </a:p>
          <a:p>
            <a:pPr algn="just" rtl="0"/>
            <a:endParaRPr lang="ar-EG" dirty="0"/>
          </a:p>
        </p:txBody>
      </p:sp>
      <p:pic>
        <p:nvPicPr>
          <p:cNvPr id="6" name="Picture 4" descr="c15f0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41726"/>
            <a:ext cx="56769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60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pPr>
              <a:defRPr/>
            </a:pPr>
            <a:r>
              <a:rPr lang="en-US" dirty="0">
                <a:solidFill>
                  <a:schemeClr val="tx1"/>
                </a:solidFill>
              </a:rPr>
              <a:t>How the Web Works?</a:t>
            </a:r>
          </a:p>
        </p:txBody>
      </p:sp>
      <p:sp>
        <p:nvSpPr>
          <p:cNvPr id="874499" name="Rectangle 3"/>
          <p:cNvSpPr>
            <a:spLocks noGrp="1" noChangeArrowheads="1"/>
          </p:cNvSpPr>
          <p:nvPr>
            <p:ph idx="1"/>
          </p:nvPr>
        </p:nvSpPr>
        <p:spPr>
          <a:xfrm>
            <a:off x="1720850" y="1828800"/>
            <a:ext cx="8496300" cy="1371600"/>
          </a:xfrm>
        </p:spPr>
        <p:txBody>
          <a:bodyPr/>
          <a:lstStyle/>
          <a:p>
            <a:pPr>
              <a:lnSpc>
                <a:spcPct val="100000"/>
              </a:lnSpc>
              <a:defRPr/>
            </a:pPr>
            <a:r>
              <a:rPr lang="en-US" dirty="0">
                <a:solidFill>
                  <a:schemeClr val="tx1"/>
                </a:solidFill>
              </a:rPr>
              <a:t>WWW use classical client / server architecture</a:t>
            </a:r>
          </a:p>
          <a:p>
            <a:pPr lvl="1">
              <a:lnSpc>
                <a:spcPct val="100000"/>
              </a:lnSpc>
              <a:defRPr/>
            </a:pPr>
            <a:r>
              <a:rPr lang="en-US" dirty="0">
                <a:solidFill>
                  <a:schemeClr val="tx1"/>
                </a:solidFill>
              </a:rPr>
              <a:t>HTTP is text-based request-response protocol</a:t>
            </a:r>
          </a:p>
        </p:txBody>
      </p:sp>
      <p:grpSp>
        <p:nvGrpSpPr>
          <p:cNvPr id="2" name="Group 28"/>
          <p:cNvGrpSpPr>
            <a:grpSpLocks/>
          </p:cNvGrpSpPr>
          <p:nvPr/>
        </p:nvGrpSpPr>
        <p:grpSpPr bwMode="auto">
          <a:xfrm>
            <a:off x="4495800" y="3174563"/>
            <a:ext cx="3352800" cy="676629"/>
            <a:chOff x="1776" y="1680"/>
            <a:chExt cx="1728" cy="352"/>
          </a:xfrm>
          <a:solidFill>
            <a:schemeClr val="accent5">
              <a:lumMod val="60000"/>
              <a:lumOff val="40000"/>
              <a:alpha val="30000"/>
            </a:schemeClr>
          </a:solidFill>
        </p:grpSpPr>
        <p:sp>
          <p:nvSpPr>
            <p:cNvPr id="874525" name="AutoShape 29"/>
            <p:cNvSpPr>
              <a:spLocks noChangeArrowheads="1"/>
            </p:cNvSpPr>
            <p:nvPr/>
          </p:nvSpPr>
          <p:spPr bwMode="auto">
            <a:xfrm>
              <a:off x="1776" y="1680"/>
              <a:ext cx="1728" cy="35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pFill/>
            <a:ln w="12700" cap="sq">
              <a:solidFill>
                <a:schemeClr val="accent5">
                  <a:lumMod val="20000"/>
                  <a:lumOff val="80000"/>
                </a:schemeClr>
              </a:solidFill>
              <a:miter lim="800000"/>
              <a:headEnd type="none" w="sm" len="sm"/>
              <a:tailEnd type="none" w="sm" len="sm"/>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4526" name="Text Box 30"/>
            <p:cNvSpPr txBox="1">
              <a:spLocks noChangeArrowheads="1"/>
            </p:cNvSpPr>
            <p:nvPr/>
          </p:nvSpPr>
          <p:spPr bwMode="auto">
            <a:xfrm>
              <a:off x="2044" y="1751"/>
              <a:ext cx="1008" cy="208"/>
            </a:xfrm>
            <a:prstGeom prst="rect">
              <a:avLst/>
            </a:prstGeom>
            <a:noFill/>
            <a:ln w="12700" cap="sq">
              <a:noFill/>
              <a:miter lim="800000"/>
              <a:headEnd type="none" w="sm" len="sm"/>
              <a:tailEnd type="none" w="sm" len="sm"/>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Page request</a:t>
              </a:r>
            </a:p>
          </p:txBody>
        </p:sp>
      </p:grpSp>
      <p:sp>
        <p:nvSpPr>
          <p:cNvPr id="874527" name="Text Box 31"/>
          <p:cNvSpPr txBox="1">
            <a:spLocks noChangeArrowheads="1"/>
          </p:cNvSpPr>
          <p:nvPr/>
        </p:nvSpPr>
        <p:spPr bwMode="auto">
          <a:xfrm>
            <a:off x="1828800" y="5279648"/>
            <a:ext cx="2851150" cy="892552"/>
          </a:xfrm>
          <a:prstGeom prst="rect">
            <a:avLst/>
          </a:prstGeom>
          <a:noFill/>
          <a:ln w="12700" cap="sq">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Client running a Web Browser</a:t>
            </a:r>
          </a:p>
        </p:txBody>
      </p:sp>
      <p:sp>
        <p:nvSpPr>
          <p:cNvPr id="874528" name="Text Box 32"/>
          <p:cNvSpPr txBox="1">
            <a:spLocks noChangeArrowheads="1"/>
          </p:cNvSpPr>
          <p:nvPr/>
        </p:nvSpPr>
        <p:spPr bwMode="auto">
          <a:xfrm>
            <a:off x="7362824" y="5108138"/>
            <a:ext cx="3000376" cy="1292662"/>
          </a:xfrm>
          <a:prstGeom prst="rect">
            <a:avLst/>
          </a:prstGeom>
          <a:noFill/>
          <a:ln w="12700" cap="sq">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Server running Web Server Software   (IIS, Apache, etc.)</a:t>
            </a:r>
          </a:p>
        </p:txBody>
      </p:sp>
      <p:grpSp>
        <p:nvGrpSpPr>
          <p:cNvPr id="4" name="Group 3"/>
          <p:cNvGrpSpPr/>
          <p:nvPr/>
        </p:nvGrpSpPr>
        <p:grpSpPr>
          <a:xfrm>
            <a:off x="4495800" y="4211200"/>
            <a:ext cx="3352800" cy="698748"/>
            <a:chOff x="3200400" y="3962400"/>
            <a:chExt cx="2895600" cy="485775"/>
          </a:xfrm>
        </p:grpSpPr>
        <p:sp>
          <p:nvSpPr>
            <p:cNvPr id="874530" name="AutoShape 34"/>
            <p:cNvSpPr>
              <a:spLocks noChangeArrowheads="1"/>
            </p:cNvSpPr>
            <p:nvPr/>
          </p:nvSpPr>
          <p:spPr bwMode="auto">
            <a:xfrm flipH="1">
              <a:off x="3200400" y="3962400"/>
              <a:ext cx="28956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5">
                <a:lumMod val="60000"/>
                <a:lumOff val="40000"/>
                <a:alpha val="30000"/>
              </a:schemeClr>
            </a:solidFill>
            <a:ln w="12700" cap="sq">
              <a:solidFill>
                <a:schemeClr val="accent5">
                  <a:lumMod val="20000"/>
                  <a:lumOff val="80000"/>
                </a:schemeClr>
              </a:solidFill>
              <a:miter lim="800000"/>
              <a:headEnd type="none" w="sm" len="sm"/>
              <a:tailEnd type="none" w="sm" len="sm"/>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74531" name="Text Box 35"/>
            <p:cNvSpPr txBox="1">
              <a:spLocks noChangeArrowheads="1"/>
            </p:cNvSpPr>
            <p:nvPr/>
          </p:nvSpPr>
          <p:spPr bwMode="auto">
            <a:xfrm>
              <a:off x="3810001" y="4071918"/>
              <a:ext cx="1950068" cy="278160"/>
            </a:xfrm>
            <a:prstGeom prst="rect">
              <a:avLst/>
            </a:prstGeom>
            <a:noFill/>
            <a:ln w="12700" cap="sq">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Server response</a:t>
              </a:r>
            </a:p>
          </p:txBody>
        </p:sp>
      </p:grpSp>
      <p:sp>
        <p:nvSpPr>
          <p:cNvPr id="874533" name="Text Box 37"/>
          <p:cNvSpPr txBox="1">
            <a:spLocks noChangeArrowheads="1"/>
          </p:cNvSpPr>
          <p:nvPr/>
        </p:nvSpPr>
        <p:spPr bwMode="auto">
          <a:xfrm>
            <a:off x="5399088" y="2819401"/>
            <a:ext cx="1293812" cy="461665"/>
          </a:xfrm>
          <a:prstGeom prst="rect">
            <a:avLst/>
          </a:prstGeom>
          <a:noFill/>
          <a:ln w="12700" cap="sq">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HTTP</a:t>
            </a:r>
          </a:p>
        </p:txBody>
      </p:sp>
      <p:sp>
        <p:nvSpPr>
          <p:cNvPr id="874534" name="Text Box 38"/>
          <p:cNvSpPr txBox="1">
            <a:spLocks noChangeArrowheads="1"/>
          </p:cNvSpPr>
          <p:nvPr/>
        </p:nvSpPr>
        <p:spPr bwMode="auto">
          <a:xfrm>
            <a:off x="5834062" y="3971488"/>
            <a:ext cx="947738" cy="400110"/>
          </a:xfrm>
          <a:prstGeom prst="rect">
            <a:avLst/>
          </a:prstGeom>
          <a:noFill/>
          <a:ln w="12700" cap="sq">
            <a:noFill/>
            <a:miter lim="800000"/>
            <a:headEnd type="none" w="sm" len="sm"/>
            <a:tailEnd type="none" w="sm" len="sm"/>
          </a:ln>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HTTP</a:t>
            </a:r>
          </a:p>
        </p:txBody>
      </p:sp>
      <p:grpSp>
        <p:nvGrpSpPr>
          <p:cNvPr id="3" name="Group 2"/>
          <p:cNvGrpSpPr/>
          <p:nvPr/>
        </p:nvGrpSpPr>
        <p:grpSpPr>
          <a:xfrm>
            <a:off x="2104803" y="2638165"/>
            <a:ext cx="2438400" cy="2438400"/>
            <a:chOff x="228600" y="224864"/>
            <a:chExt cx="2438400" cy="2438400"/>
          </a:xfrm>
        </p:grpSpPr>
        <p:pic>
          <p:nvPicPr>
            <p:cNvPr id="1026" name="Picture 2" descr="http://askyourpc.com/media/blogs/a/images_2/Computer-256x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600" y="224864"/>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6" descr="website-wind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5723">
              <a:off x="602640" y="904992"/>
              <a:ext cx="1280241" cy="1065798"/>
            </a:xfrm>
            <a:prstGeom prst="rect">
              <a:avLst/>
            </a:prstGeom>
            <a:noFill/>
            <a:ln w="9525">
              <a:noFill/>
              <a:miter lim="800000"/>
              <a:headEnd/>
              <a:tailEnd/>
            </a:ln>
            <a:scene3d>
              <a:camera prst="perspectiveContrastingRightFacing" fov="300000">
                <a:rot lat="21510460" lon="300467" rev="21477836"/>
              </a:camera>
              <a:lightRig rig="threePt" dir="t"/>
            </a:scene3d>
          </p:spPr>
        </p:pic>
      </p:grpSp>
      <p:pic>
        <p:nvPicPr>
          <p:cNvPr id="1028" name="Picture 4" descr="http://www.iconarchive.com/icons/visualpharm/hardware/256/serv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3020134"/>
            <a:ext cx="2011804" cy="20118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35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Client/Server</a:t>
            </a:r>
            <a:endParaRPr lang="ar-EG" dirty="0"/>
          </a:p>
        </p:txBody>
      </p:sp>
      <p:sp>
        <p:nvSpPr>
          <p:cNvPr id="3" name="Content Placeholder 2"/>
          <p:cNvSpPr>
            <a:spLocks noGrp="1"/>
          </p:cNvSpPr>
          <p:nvPr>
            <p:ph idx="1"/>
          </p:nvPr>
        </p:nvSpPr>
        <p:spPr>
          <a:xfrm>
            <a:off x="1981200" y="1905000"/>
            <a:ext cx="7620000" cy="4495800"/>
          </a:xfrm>
        </p:spPr>
        <p:txBody>
          <a:bodyPr/>
          <a:lstStyle/>
          <a:p>
            <a:pPr algn="l" rtl="0"/>
            <a:r>
              <a:rPr lang="en-US" altLang="ar-EG" sz="2400" b="1" dirty="0">
                <a:solidFill>
                  <a:schemeClr val="tx2">
                    <a:lumMod val="50000"/>
                  </a:schemeClr>
                </a:solidFill>
              </a:rPr>
              <a:t>There are two types of servers:</a:t>
            </a:r>
          </a:p>
          <a:p>
            <a:pPr marL="114300" indent="0">
              <a:buNone/>
            </a:pPr>
            <a:endParaRPr lang="en-US" altLang="ar-EG" sz="2400" b="1" dirty="0">
              <a:solidFill>
                <a:schemeClr val="tx2">
                  <a:lumMod val="50000"/>
                </a:schemeClr>
              </a:solidFill>
            </a:endParaRPr>
          </a:p>
          <a:p>
            <a:pPr marL="868680" lvl="1" indent="-457200" algn="just">
              <a:buFont typeface="+mj-lt"/>
              <a:buAutoNum type="arabicPeriod"/>
            </a:pPr>
            <a:r>
              <a:rPr lang="en-US" altLang="ar-EG" sz="2400" b="1" dirty="0">
                <a:solidFill>
                  <a:schemeClr val="tx2">
                    <a:lumMod val="50000"/>
                  </a:schemeClr>
                </a:solidFill>
              </a:rPr>
              <a:t>File server</a:t>
            </a:r>
            <a:r>
              <a:rPr lang="en-US" altLang="ar-EG" sz="2400" dirty="0">
                <a:solidFill>
                  <a:schemeClr val="tx2">
                    <a:lumMod val="50000"/>
                  </a:schemeClr>
                </a:solidFill>
              </a:rPr>
              <a:t>  </a:t>
            </a:r>
            <a:r>
              <a:rPr lang="en-US" altLang="ar-EG" sz="2400" dirty="0"/>
              <a:t>A computer that stores and manages files for multiple users on a network</a:t>
            </a:r>
          </a:p>
          <a:p>
            <a:pPr marL="868680" lvl="1" indent="-457200" algn="just">
              <a:buFont typeface="+mj-lt"/>
              <a:buAutoNum type="arabicPeriod"/>
            </a:pPr>
            <a:endParaRPr lang="en-US" altLang="ar-EG" sz="2400" b="1" dirty="0">
              <a:solidFill>
                <a:schemeClr val="tx2">
                  <a:lumMod val="50000"/>
                </a:schemeClr>
              </a:solidFill>
            </a:endParaRPr>
          </a:p>
          <a:p>
            <a:pPr marL="868680" lvl="1" indent="-457200" algn="just">
              <a:buFont typeface="+mj-lt"/>
              <a:buAutoNum type="arabicPeriod"/>
            </a:pPr>
            <a:r>
              <a:rPr lang="en-US" altLang="ar-EG" sz="2400" b="1" dirty="0">
                <a:solidFill>
                  <a:schemeClr val="tx2">
                    <a:lumMod val="50000"/>
                  </a:schemeClr>
                </a:solidFill>
              </a:rPr>
              <a:t>Web server</a:t>
            </a:r>
            <a:r>
              <a:rPr lang="en-US" altLang="ar-EG" sz="2400" dirty="0">
                <a:solidFill>
                  <a:schemeClr val="tx2">
                    <a:lumMod val="50000"/>
                  </a:schemeClr>
                </a:solidFill>
              </a:rPr>
              <a:t>  </a:t>
            </a:r>
            <a:r>
              <a:rPr lang="en-US" altLang="ar-EG" sz="2400" dirty="0"/>
              <a:t>A computer that responds to requests for web pages (from the browser client) </a:t>
            </a:r>
          </a:p>
          <a:p>
            <a:pPr algn="just" rtl="0"/>
            <a:endParaRPr lang="ar-EG"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876800"/>
            <a:ext cx="495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78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Web servers</a:t>
            </a:r>
            <a:r>
              <a:rPr lang="en-US" dirty="0"/>
              <a:t> and </a:t>
            </a:r>
            <a:r>
              <a:rPr lang="en-US" dirty="0">
                <a:hlinkClick r:id="rId3"/>
              </a:rPr>
              <a:t>browsers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b="1" dirty="0"/>
              <a:t>  web server</a:t>
            </a:r>
            <a:r>
              <a:rPr lang="en-US" sz="2200" dirty="0"/>
              <a:t>: software that listens for web page requests </a:t>
            </a:r>
          </a:p>
          <a:p>
            <a:pPr lvl="1">
              <a:buFont typeface="Arial" panose="020B0604020202020204" pitchFamily="34" charset="0"/>
              <a:buChar char="•"/>
            </a:pPr>
            <a:r>
              <a:rPr lang="en-US" sz="2200" dirty="0">
                <a:hlinkClick r:id="rId4"/>
              </a:rPr>
              <a:t>Apache</a:t>
            </a:r>
            <a:endParaRPr lang="en-US" sz="2200" dirty="0"/>
          </a:p>
          <a:p>
            <a:pPr lvl="1">
              <a:buFont typeface="Arial" panose="020B0604020202020204" pitchFamily="34" charset="0"/>
              <a:buChar char="•"/>
            </a:pPr>
            <a:r>
              <a:rPr lang="en-US" sz="2200" dirty="0"/>
              <a:t>Microsoft Internet Information Server (IIS) (</a:t>
            </a:r>
            <a:r>
              <a:rPr lang="en-US" sz="2200" dirty="0">
                <a:hlinkClick r:id="rId5"/>
              </a:rPr>
              <a:t>part of Windows</a:t>
            </a:r>
            <a:r>
              <a:rPr lang="en-US" sz="2200" dirty="0"/>
              <a:t>)</a:t>
            </a:r>
          </a:p>
          <a:p>
            <a:pPr>
              <a:buFont typeface="Arial" panose="020B0604020202020204" pitchFamily="34" charset="0"/>
              <a:buChar char="•"/>
            </a:pPr>
            <a:r>
              <a:rPr lang="en-US" sz="2200" b="1" dirty="0"/>
              <a:t>  web browser</a:t>
            </a:r>
            <a:r>
              <a:rPr lang="en-US" sz="2200" dirty="0"/>
              <a:t>: fetches/displays documents from web servers</a:t>
            </a:r>
          </a:p>
          <a:p>
            <a:pPr lvl="1">
              <a:buFont typeface="Arial" panose="020B0604020202020204" pitchFamily="34" charset="0"/>
              <a:buChar char="•"/>
            </a:pPr>
            <a:r>
              <a:rPr lang="en-US" sz="2200" dirty="0">
                <a:hlinkClick r:id="rId6"/>
              </a:rPr>
              <a:t>Mozilla Firefox</a:t>
            </a:r>
            <a:endParaRPr lang="en-US" sz="2200" dirty="0"/>
          </a:p>
          <a:p>
            <a:pPr lvl="1">
              <a:buFont typeface="Arial" panose="020B0604020202020204" pitchFamily="34" charset="0"/>
              <a:buChar char="•"/>
            </a:pPr>
            <a:r>
              <a:rPr lang="en-US" sz="2200" dirty="0"/>
              <a:t>Microsoft </a:t>
            </a:r>
            <a:r>
              <a:rPr lang="en-US" sz="2200" dirty="0">
                <a:hlinkClick r:id="rId7"/>
              </a:rPr>
              <a:t>Internet Explorer</a:t>
            </a:r>
            <a:r>
              <a:rPr lang="en-US" sz="2200" dirty="0"/>
              <a:t> (IE)</a:t>
            </a:r>
          </a:p>
          <a:p>
            <a:pPr lvl="1">
              <a:buFont typeface="Arial" panose="020B0604020202020204" pitchFamily="34" charset="0"/>
              <a:buChar char="•"/>
            </a:pPr>
            <a:r>
              <a:rPr lang="en-US" sz="2200" dirty="0"/>
              <a:t>Apple </a:t>
            </a:r>
            <a:r>
              <a:rPr lang="en-US" sz="2200" dirty="0">
                <a:hlinkClick r:id="rId8"/>
              </a:rPr>
              <a:t>Safari</a:t>
            </a:r>
            <a:endParaRPr lang="en-US" sz="2200" dirty="0"/>
          </a:p>
          <a:p>
            <a:pPr lvl="1">
              <a:buFont typeface="Arial" panose="020B0604020202020204" pitchFamily="34" charset="0"/>
              <a:buChar char="•"/>
            </a:pPr>
            <a:r>
              <a:rPr lang="en-US" sz="2200" dirty="0">
                <a:hlinkClick r:id="rId9"/>
              </a:rPr>
              <a:t>Google Chrome</a:t>
            </a:r>
            <a:endParaRPr lang="en-US" sz="2200" dirty="0"/>
          </a:p>
          <a:p>
            <a:pPr lvl="1">
              <a:buFont typeface="Arial" panose="020B0604020202020204" pitchFamily="34" charset="0"/>
              <a:buChar char="•"/>
            </a:pPr>
            <a:r>
              <a:rPr lang="en-US" sz="2200" dirty="0">
                <a:hlinkClick r:id="rId10"/>
              </a:rPr>
              <a:t>Opera</a:t>
            </a:r>
            <a:endParaRPr lang="en-US" sz="2200" dirty="0"/>
          </a:p>
          <a:p>
            <a:pPr lvl="1">
              <a:buFont typeface="Arial" panose="020B0604020202020204" pitchFamily="34" charset="0"/>
              <a:buChar char="•"/>
            </a:pPr>
            <a:endParaRPr lang="en-US" sz="2200" dirty="0"/>
          </a:p>
        </p:txBody>
      </p:sp>
      <p:pic>
        <p:nvPicPr>
          <p:cNvPr id="6146" name="Picture 2" descr="web ser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2602" y="1973131"/>
            <a:ext cx="146685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refox web brows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1932" y="4335568"/>
            <a:ext cx="3619500"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2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1306736-F931-4FE8-AD97-400F177D9802}"/>
              </a:ext>
            </a:extLst>
          </p:cNvPr>
          <p:cNvSpPr>
            <a:spLocks noGrp="1" noChangeArrowheads="1"/>
          </p:cNvSpPr>
          <p:nvPr>
            <p:ph type="title"/>
          </p:nvPr>
        </p:nvSpPr>
        <p:spPr/>
        <p:txBody>
          <a:bodyPr>
            <a:normAutofit/>
          </a:bodyPr>
          <a:lstStyle/>
          <a:p>
            <a:pPr eaLnBrk="1" hangingPunct="1"/>
            <a:r>
              <a:rPr lang="en-US" altLang="en-US"/>
              <a:t>OSI Architecture</a:t>
            </a:r>
            <a:endParaRPr lang="en-GB" altLang="en-US"/>
          </a:p>
        </p:txBody>
      </p:sp>
      <p:sp>
        <p:nvSpPr>
          <p:cNvPr id="483336" name="Text Box 8">
            <a:extLst>
              <a:ext uri="{FF2B5EF4-FFF2-40B4-BE49-F238E27FC236}">
                <a16:creationId xmlns:a16="http://schemas.microsoft.com/office/drawing/2014/main" id="{7BB96A02-3C02-43CD-A361-A0C88AF9FF91}"/>
              </a:ext>
            </a:extLst>
          </p:cNvPr>
          <p:cNvSpPr txBox="1">
            <a:spLocks noChangeArrowheads="1"/>
          </p:cNvSpPr>
          <p:nvPr/>
        </p:nvSpPr>
        <p:spPr bwMode="auto">
          <a:xfrm>
            <a:off x="8018425" y="3087806"/>
            <a:ext cx="3917290" cy="1138773"/>
          </a:xfrm>
          <a:prstGeom prst="rect">
            <a:avLst/>
          </a:prstGeom>
          <a:noFill/>
          <a:ln w="9525" algn="ctr">
            <a:noFill/>
            <a:miter lim="800000"/>
            <a:headEnd/>
            <a:tailEnd/>
          </a:ln>
          <a:effectLst/>
        </p:spPr>
        <p:txBody>
          <a:bodyPr wrap="none">
            <a:spAutoFit/>
          </a:bodyPr>
          <a:lstStyle/>
          <a:p>
            <a:pPr algn="ctr">
              <a:spcBef>
                <a:spcPct val="20000"/>
              </a:spcBef>
              <a:buClr>
                <a:schemeClr val="tx1"/>
              </a:buClr>
              <a:buSzPct val="60000"/>
              <a:buFont typeface="Wingdings" pitchFamily="2" charset="2"/>
              <a:buNone/>
              <a:defRPr/>
            </a:pPr>
            <a:r>
              <a:rPr lang="en-US" sz="2000" dirty="0">
                <a:solidFill>
                  <a:srgbClr val="003399"/>
                </a:solidFill>
                <a:latin typeface="+mj-lt"/>
              </a:rPr>
              <a:t>The OSI 7-layer Model</a:t>
            </a:r>
          </a:p>
          <a:p>
            <a:pPr algn="ctr">
              <a:spcBef>
                <a:spcPct val="20000"/>
              </a:spcBef>
              <a:buClr>
                <a:schemeClr val="tx1"/>
              </a:buClr>
              <a:buSzPct val="60000"/>
              <a:buFont typeface="Wingdings" pitchFamily="2" charset="2"/>
              <a:buNone/>
              <a:defRPr/>
            </a:pPr>
            <a:r>
              <a:rPr lang="en-US" sz="2000" dirty="0">
                <a:solidFill>
                  <a:srgbClr val="003399"/>
                </a:solidFill>
                <a:latin typeface="+mj-lt"/>
              </a:rPr>
              <a:t>OSI – Open Systems Interconnection</a:t>
            </a:r>
          </a:p>
          <a:p>
            <a:pPr algn="ctr">
              <a:spcBef>
                <a:spcPct val="20000"/>
              </a:spcBef>
              <a:buClr>
                <a:schemeClr val="tx1"/>
              </a:buClr>
              <a:buSzPct val="60000"/>
              <a:buFont typeface="Wingdings" pitchFamily="2" charset="2"/>
              <a:buNone/>
              <a:defRPr/>
            </a:pPr>
            <a:endParaRPr lang="en-GB" sz="2000" dirty="0">
              <a:solidFill>
                <a:srgbClr val="003399"/>
              </a:solidFill>
              <a:latin typeface="+mj-lt"/>
            </a:endParaRPr>
          </a:p>
        </p:txBody>
      </p:sp>
      <p:pic>
        <p:nvPicPr>
          <p:cNvPr id="25604" name="Picture 6" descr="f01-13-9780123850591 copy">
            <a:extLst>
              <a:ext uri="{FF2B5EF4-FFF2-40B4-BE49-F238E27FC236}">
                <a16:creationId xmlns:a16="http://schemas.microsoft.com/office/drawing/2014/main" id="{44DB2F2C-A81B-4742-8C69-BD1602B31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92" y="1845343"/>
            <a:ext cx="5939739" cy="43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01EDCF-6482-4528-A2A2-F57DD9B53F21}"/>
              </a:ext>
            </a:extLst>
          </p:cNvPr>
          <p:cNvSpPr>
            <a:spLocks noGrp="1" noChangeArrowheads="1"/>
          </p:cNvSpPr>
          <p:nvPr>
            <p:ph type="title"/>
          </p:nvPr>
        </p:nvSpPr>
        <p:spPr/>
        <p:txBody>
          <a:bodyPr>
            <a:normAutofit/>
          </a:bodyPr>
          <a:lstStyle/>
          <a:p>
            <a:pPr eaLnBrk="1" hangingPunct="1"/>
            <a:r>
              <a:rPr lang="en-US" altLang="en-US"/>
              <a:t>Description of Layers</a:t>
            </a:r>
            <a:endParaRPr lang="en-AU" altLang="en-US"/>
          </a:p>
        </p:txBody>
      </p:sp>
      <p:sp>
        <p:nvSpPr>
          <p:cNvPr id="26627" name="Rectangle 3">
            <a:extLst>
              <a:ext uri="{FF2B5EF4-FFF2-40B4-BE49-F238E27FC236}">
                <a16:creationId xmlns:a16="http://schemas.microsoft.com/office/drawing/2014/main" id="{E9E4AA46-A1AE-411D-A7EE-0527C8900722}"/>
              </a:ext>
            </a:extLst>
          </p:cNvPr>
          <p:cNvSpPr>
            <a:spLocks noGrp="1" noChangeArrowheads="1"/>
          </p:cNvSpPr>
          <p:nvPr>
            <p:ph idx="1"/>
          </p:nvPr>
        </p:nvSpPr>
        <p:spPr/>
        <p:txBody>
          <a:bodyPr>
            <a:normAutofit lnSpcReduction="10000"/>
          </a:bodyPr>
          <a:lstStyle/>
          <a:p>
            <a:pPr eaLnBrk="1" hangingPunct="1"/>
            <a:r>
              <a:rPr lang="en-US" altLang="en-US" sz="2400" dirty="0"/>
              <a:t>Physical Layer</a:t>
            </a:r>
          </a:p>
          <a:p>
            <a:pPr lvl="1" eaLnBrk="1" hangingPunct="1"/>
            <a:r>
              <a:rPr lang="en-US" altLang="en-US" sz="2000" dirty="0"/>
              <a:t>Handles the transmission of raw </a:t>
            </a:r>
            <a:r>
              <a:rPr lang="en-US" altLang="en-US" sz="2000" b="1" i="1" dirty="0">
                <a:solidFill>
                  <a:srgbClr val="FF0000"/>
                </a:solidFill>
              </a:rPr>
              <a:t>bits</a:t>
            </a:r>
            <a:r>
              <a:rPr lang="en-US" altLang="en-US" sz="2000" dirty="0"/>
              <a:t> over a communication link</a:t>
            </a:r>
          </a:p>
          <a:p>
            <a:pPr eaLnBrk="1" hangingPunct="1"/>
            <a:r>
              <a:rPr lang="en-US" altLang="en-US" sz="2400" dirty="0"/>
              <a:t>Data Link Layer</a:t>
            </a:r>
          </a:p>
          <a:p>
            <a:pPr lvl="1" eaLnBrk="1" hangingPunct="1"/>
            <a:r>
              <a:rPr lang="en-US" altLang="en-US" sz="2000" dirty="0"/>
              <a:t>Collects a stream of bits into a larger aggregate called a </a:t>
            </a:r>
            <a:r>
              <a:rPr lang="en-US" altLang="en-US" sz="2000" b="1" i="1" dirty="0">
                <a:solidFill>
                  <a:srgbClr val="FF0000"/>
                </a:solidFill>
              </a:rPr>
              <a:t>frame</a:t>
            </a:r>
          </a:p>
          <a:p>
            <a:pPr lvl="1" eaLnBrk="1" hangingPunct="1"/>
            <a:r>
              <a:rPr lang="en-US" altLang="en-US" sz="2000" dirty="0"/>
              <a:t>Network adaptor and device drivers in OS implement the protocol in the datalink layer</a:t>
            </a:r>
          </a:p>
          <a:p>
            <a:pPr lvl="1" eaLnBrk="1" hangingPunct="1"/>
            <a:r>
              <a:rPr lang="en-US" altLang="en-US" sz="2000" dirty="0"/>
              <a:t>Frames are actually delivered to hosts</a:t>
            </a:r>
          </a:p>
          <a:p>
            <a:pPr eaLnBrk="1" hangingPunct="1"/>
            <a:r>
              <a:rPr lang="en-US" altLang="en-US" sz="2400" dirty="0"/>
              <a:t>Network Layer</a:t>
            </a:r>
          </a:p>
          <a:p>
            <a:pPr lvl="1" eaLnBrk="1" hangingPunct="1"/>
            <a:r>
              <a:rPr lang="en-US" altLang="en-US" sz="2000" dirty="0"/>
              <a:t>Handles routing between nodes within a packet-switched network</a:t>
            </a:r>
          </a:p>
          <a:p>
            <a:pPr lvl="1" eaLnBrk="1" hangingPunct="1"/>
            <a:r>
              <a:rPr lang="en-US" altLang="en-US" sz="2000" dirty="0"/>
              <a:t>Unit of data exchanged between nodes in this layer is called a </a:t>
            </a:r>
            <a:r>
              <a:rPr lang="en-US" altLang="en-US" sz="2000" b="1" i="1" dirty="0">
                <a:solidFill>
                  <a:srgbClr val="FF0000"/>
                </a:solidFill>
              </a:rPr>
              <a:t>packet</a:t>
            </a:r>
          </a:p>
          <a:p>
            <a:pPr lvl="1" eaLnBrk="1" hangingPunct="1">
              <a:buFont typeface="Wingdings" panose="05000000000000000000" pitchFamily="2" charset="2"/>
              <a:buNone/>
            </a:pPr>
            <a:endParaRPr lang="en-US" altLang="en-US" sz="2000" dirty="0"/>
          </a:p>
          <a:p>
            <a:pPr lvl="1" eaLnBrk="1" hangingPunct="1">
              <a:buFont typeface="Wingdings" panose="05000000000000000000" pitchFamily="2" charset="2"/>
              <a:buNone/>
            </a:pPr>
            <a:r>
              <a:rPr lang="en-US" altLang="en-US" sz="2000" dirty="0"/>
              <a:t>The lower three layers are implemented on all network nodes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C8EFBFE-B461-4A84-AC25-2932FA9857E4}"/>
              </a:ext>
            </a:extLst>
          </p:cNvPr>
          <p:cNvSpPr>
            <a:spLocks noGrp="1" noChangeArrowheads="1"/>
          </p:cNvSpPr>
          <p:nvPr>
            <p:ph type="title"/>
          </p:nvPr>
        </p:nvSpPr>
        <p:spPr/>
        <p:txBody>
          <a:bodyPr>
            <a:normAutofit/>
          </a:bodyPr>
          <a:lstStyle/>
          <a:p>
            <a:pPr eaLnBrk="1" hangingPunct="1"/>
            <a:r>
              <a:rPr lang="en-US" altLang="en-US"/>
              <a:t>Description of Layers</a:t>
            </a:r>
            <a:endParaRPr lang="en-AU" altLang="en-US"/>
          </a:p>
        </p:txBody>
      </p:sp>
      <p:sp>
        <p:nvSpPr>
          <p:cNvPr id="27651" name="Rectangle 3">
            <a:extLst>
              <a:ext uri="{FF2B5EF4-FFF2-40B4-BE49-F238E27FC236}">
                <a16:creationId xmlns:a16="http://schemas.microsoft.com/office/drawing/2014/main" id="{A0BC5EE7-03BB-4E26-BCA8-8C3661EB4B15}"/>
              </a:ext>
            </a:extLst>
          </p:cNvPr>
          <p:cNvSpPr>
            <a:spLocks noGrp="1" noChangeArrowheads="1"/>
          </p:cNvSpPr>
          <p:nvPr>
            <p:ph idx="1"/>
          </p:nvPr>
        </p:nvSpPr>
        <p:spPr/>
        <p:txBody>
          <a:bodyPr>
            <a:normAutofit fontScale="92500" lnSpcReduction="20000"/>
          </a:bodyPr>
          <a:lstStyle/>
          <a:p>
            <a:pPr eaLnBrk="1" hangingPunct="1"/>
            <a:r>
              <a:rPr lang="en-US" altLang="en-US" sz="2400" dirty="0"/>
              <a:t>Transport Layer</a:t>
            </a:r>
          </a:p>
          <a:p>
            <a:pPr lvl="1" eaLnBrk="1" hangingPunct="1"/>
            <a:r>
              <a:rPr lang="en-US" altLang="en-US" sz="2000" dirty="0"/>
              <a:t>Implements a process-to-process channel</a:t>
            </a:r>
          </a:p>
          <a:p>
            <a:pPr lvl="1" eaLnBrk="1" hangingPunct="1"/>
            <a:r>
              <a:rPr lang="en-US" altLang="en-US" sz="2000" dirty="0"/>
              <a:t>Unit of data exchanges in this layer is called a </a:t>
            </a:r>
            <a:r>
              <a:rPr lang="en-US" altLang="en-US" sz="2000" b="1" i="1" dirty="0">
                <a:solidFill>
                  <a:srgbClr val="FF0000"/>
                </a:solidFill>
              </a:rPr>
              <a:t>message</a:t>
            </a:r>
          </a:p>
          <a:p>
            <a:pPr eaLnBrk="1" hangingPunct="1"/>
            <a:r>
              <a:rPr lang="en-US" altLang="en-US" sz="2400" dirty="0"/>
              <a:t>Session Layer</a:t>
            </a:r>
          </a:p>
          <a:p>
            <a:pPr lvl="1" eaLnBrk="1" hangingPunct="1"/>
            <a:r>
              <a:rPr lang="en-US" altLang="en-US" sz="2000" dirty="0"/>
              <a:t>Provides a name space that is used to tie together the potentially different transport streams that are part of a single application</a:t>
            </a:r>
          </a:p>
          <a:p>
            <a:pPr eaLnBrk="1" hangingPunct="1"/>
            <a:r>
              <a:rPr lang="en-US" altLang="en-US" sz="2400" dirty="0"/>
              <a:t>Presentation Layer</a:t>
            </a:r>
          </a:p>
          <a:p>
            <a:pPr lvl="1" eaLnBrk="1" hangingPunct="1"/>
            <a:r>
              <a:rPr lang="en-US" altLang="en-US" sz="2000" dirty="0"/>
              <a:t>Concerned about the format of data exchanged between peers</a:t>
            </a:r>
          </a:p>
          <a:p>
            <a:pPr eaLnBrk="1" hangingPunct="1"/>
            <a:r>
              <a:rPr lang="en-US" altLang="en-US" sz="2400" dirty="0"/>
              <a:t>Application Layer</a:t>
            </a:r>
          </a:p>
          <a:p>
            <a:pPr lvl="1" eaLnBrk="1" hangingPunct="1"/>
            <a:r>
              <a:rPr lang="en-US" altLang="en-US" sz="2000" dirty="0"/>
              <a:t>Standardize common type of exchanges</a:t>
            </a:r>
          </a:p>
          <a:p>
            <a:pPr lvl="1" eaLnBrk="1" hangingPunct="1"/>
            <a:endParaRPr lang="en-US" altLang="en-US" sz="2000" dirty="0"/>
          </a:p>
          <a:p>
            <a:pPr lvl="1" eaLnBrk="1" hangingPunct="1">
              <a:buFont typeface="Wingdings" panose="05000000000000000000" pitchFamily="2" charset="2"/>
              <a:buNone/>
            </a:pPr>
            <a:r>
              <a:rPr lang="en-US" altLang="en-US" sz="2000" dirty="0"/>
              <a:t>The transport layer and the higher layers typically run only on end-hosts and not on the intermediate switches and routers</a:t>
            </a:r>
          </a:p>
          <a:p>
            <a:pPr lvl="1" eaLnBrk="1" hangingPunct="1"/>
            <a:endParaRPr lang="en-US"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B8C37-7DB6-472F-A1E6-38B02828B84C}"/>
              </a:ext>
            </a:extLst>
          </p:cNvPr>
          <p:cNvSpPr>
            <a:spLocks noGrp="1"/>
          </p:cNvSpPr>
          <p:nvPr>
            <p:ph type="title"/>
          </p:nvPr>
        </p:nvSpPr>
        <p:spPr>
          <a:xfrm>
            <a:off x="1097280" y="286603"/>
            <a:ext cx="10058400" cy="1450757"/>
          </a:xfrm>
        </p:spPr>
        <p:txBody>
          <a:bodyPr>
            <a:normAutofit/>
          </a:bodyPr>
          <a:lstStyle/>
          <a:p>
            <a:r>
              <a:rPr lang="en-US" dirty="0"/>
              <a:t>Summary</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7C436-025B-4B42-A7FB-02B0633D9C2B}"/>
              </a:ext>
            </a:extLst>
          </p:cNvPr>
          <p:cNvSpPr>
            <a:spLocks noGrp="1"/>
          </p:cNvSpPr>
          <p:nvPr>
            <p:ph idx="1"/>
          </p:nvPr>
        </p:nvSpPr>
        <p:spPr>
          <a:xfrm>
            <a:off x="1097279" y="1845734"/>
            <a:ext cx="6454987" cy="4023360"/>
          </a:xfrm>
        </p:spPr>
        <p:txBody>
          <a:bodyPr>
            <a:normAutofit/>
          </a:bodyPr>
          <a:lstStyle/>
          <a:p>
            <a:r>
              <a:rPr lang="en-US" dirty="0"/>
              <a:t>A computer network consists of two or more computers that are connected and are able to communicate.</a:t>
            </a:r>
          </a:p>
          <a:p>
            <a:r>
              <a:rPr lang="en-US" dirty="0"/>
              <a:t>The basic purpose of networks is to enable effective communication, share resources, and facilitate centralized management of data.</a:t>
            </a:r>
          </a:p>
          <a:p>
            <a:r>
              <a:rPr lang="en-US" dirty="0"/>
              <a:t>Networks can be classified according to their geographical boundaries or their component roles.</a:t>
            </a:r>
          </a:p>
          <a:p>
            <a:r>
              <a:rPr lang="en-US" dirty="0"/>
              <a:t>The topology of a network is the geometric representation of the relationship of all the links and linking devices </a:t>
            </a:r>
          </a:p>
          <a:p>
            <a:endParaRPr lang="en-US" dirty="0"/>
          </a:p>
        </p:txBody>
      </p:sp>
      <p:pic>
        <p:nvPicPr>
          <p:cNvPr id="8" name="Graphic 7" descr="Network">
            <a:extLst>
              <a:ext uri="{FF2B5EF4-FFF2-40B4-BE49-F238E27FC236}">
                <a16:creationId xmlns:a16="http://schemas.microsoft.com/office/drawing/2014/main" id="{18238150-CB62-427D-A848-60FB393643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15" name="Rectangle 1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D14EE55C-62B4-4F97-A958-E63C18600973}"/>
              </a:ext>
            </a:extLst>
          </p:cNvPr>
          <p:cNvSpPr>
            <a:spLocks noGrp="1"/>
          </p:cNvSpPr>
          <p:nvPr>
            <p:ph type="sldNum" sz="quarter" idx="12"/>
          </p:nvPr>
        </p:nvSpPr>
        <p:spPr>
          <a:xfrm>
            <a:off x="9900458" y="6459785"/>
            <a:ext cx="1312025" cy="365125"/>
          </a:xfrm>
        </p:spPr>
        <p:txBody>
          <a:bodyPr>
            <a:normAutofit/>
          </a:bodyPr>
          <a:lstStyle/>
          <a:p>
            <a:pPr>
              <a:spcAft>
                <a:spcPts val="600"/>
              </a:spcAft>
            </a:pPr>
            <a:fld id="{4CE482DC-2269-4F26-9D2A-7E44B1A4CD85}" type="slidenum">
              <a:rPr lang="en-US" smtClean="0"/>
              <a:pPr>
                <a:spcAft>
                  <a:spcPts val="600"/>
                </a:spcAft>
              </a:pPr>
              <a:t>29</a:t>
            </a:fld>
            <a:endParaRPr lang="en-US"/>
          </a:p>
        </p:txBody>
      </p:sp>
    </p:spTree>
    <p:extLst>
      <p:ext uri="{BB962C8B-B14F-4D97-AF65-F5344CB8AC3E}">
        <p14:creationId xmlns:p14="http://schemas.microsoft.com/office/powerpoint/2010/main" val="24898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EG" sz="4400" b="1" dirty="0"/>
              <a:t>Computer network</a:t>
            </a:r>
            <a:endParaRPr lang="ar-EG" sz="4400" b="1" dirty="0"/>
          </a:p>
        </p:txBody>
      </p:sp>
      <p:sp>
        <p:nvSpPr>
          <p:cNvPr id="3" name="Content Placeholder 2"/>
          <p:cNvSpPr>
            <a:spLocks noGrp="1"/>
          </p:cNvSpPr>
          <p:nvPr>
            <p:ph idx="1"/>
          </p:nvPr>
        </p:nvSpPr>
        <p:spPr/>
        <p:txBody>
          <a:bodyPr>
            <a:normAutofit/>
          </a:bodyPr>
          <a:lstStyle/>
          <a:p>
            <a:pPr algn="just" rtl="0"/>
            <a:r>
              <a:rPr lang="en-US" altLang="ar-EG" sz="2400" dirty="0"/>
              <a:t>A collection of computing devices that are connected in various ways in order to communicate and share resources or files</a:t>
            </a:r>
          </a:p>
          <a:p>
            <a:pPr algn="just" rtl="0"/>
            <a:endParaRPr lang="en-US" altLang="ar-EG" sz="2400" dirty="0"/>
          </a:p>
          <a:p>
            <a:pPr algn="just" rtl="0"/>
            <a:r>
              <a:rPr lang="en-US" sz="2400" dirty="0"/>
              <a:t>Wired network: </a:t>
            </a:r>
            <a:r>
              <a:rPr lang="en-US" altLang="ar-EG" sz="2400" dirty="0"/>
              <a:t>the connections between computers in a network are made using physical wires or cables</a:t>
            </a:r>
          </a:p>
          <a:p>
            <a:pPr algn="just" rtl="0"/>
            <a:endParaRPr lang="en-US" altLang="ar-EG" sz="2400" dirty="0"/>
          </a:p>
          <a:p>
            <a:pPr algn="just" rtl="0"/>
            <a:r>
              <a:rPr lang="en-US" altLang="ar-EG" sz="2400" dirty="0"/>
              <a:t>Wireless network: the connections between computers in a network are made using radio waves or infrared signals</a:t>
            </a:r>
            <a:endParaRPr lang="ar-EG" sz="2400"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945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94BE0957-C49C-4438-8638-29283A5DC8A3}"/>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
        <p:nvSpPr>
          <p:cNvPr id="15" name="Rectangle 1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71DED1EB-2E10-431E-B599-6B0111C8A755}"/>
              </a:ext>
            </a:extLst>
          </p:cNvPr>
          <p:cNvSpPr>
            <a:spLocks noGrp="1"/>
          </p:cNvSpPr>
          <p:nvPr>
            <p:ph type="ctrTitle"/>
          </p:nvPr>
        </p:nvSpPr>
        <p:spPr>
          <a:xfrm>
            <a:off x="1097280" y="758952"/>
            <a:ext cx="10058400" cy="3892168"/>
          </a:xfrm>
        </p:spPr>
        <p:txBody>
          <a:bodyPr>
            <a:normAutofit/>
          </a:bodyPr>
          <a:lstStyle/>
          <a:p>
            <a:r>
              <a:rPr lang="en-US" dirty="0">
                <a:solidFill>
                  <a:srgbClr val="FFFFFF"/>
                </a:solidFill>
              </a:rPr>
              <a:t>Questions???</a:t>
            </a:r>
          </a:p>
        </p:txBody>
      </p:sp>
      <p:sp>
        <p:nvSpPr>
          <p:cNvPr id="4" name="Slide Number Placeholder 3">
            <a:extLst>
              <a:ext uri="{FF2B5EF4-FFF2-40B4-BE49-F238E27FC236}">
                <a16:creationId xmlns:a16="http://schemas.microsoft.com/office/drawing/2014/main" id="{27728370-CCC3-40DA-B331-BC3875C55EAB}"/>
              </a:ext>
            </a:extLst>
          </p:cNvPr>
          <p:cNvSpPr>
            <a:spLocks noGrp="1"/>
          </p:cNvSpPr>
          <p:nvPr>
            <p:ph type="sldNum" sz="quarter" idx="12"/>
          </p:nvPr>
        </p:nvSpPr>
        <p:spPr>
          <a:xfrm>
            <a:off x="9900458" y="6459785"/>
            <a:ext cx="1312025" cy="365125"/>
          </a:xfrm>
        </p:spPr>
        <p:txBody>
          <a:bodyPr>
            <a:normAutofit/>
          </a:bodyPr>
          <a:lstStyle/>
          <a:p>
            <a:pPr>
              <a:spcAft>
                <a:spcPts val="600"/>
              </a:spcAft>
            </a:pPr>
            <a:fld id="{4CE482DC-2269-4F26-9D2A-7E44B1A4CD85}" type="slidenum">
              <a:rPr lang="en-US" smtClean="0"/>
              <a:pPr>
                <a:spcAft>
                  <a:spcPts val="600"/>
                </a:spcAft>
              </a:pPr>
              <a:t>30</a:t>
            </a:fld>
            <a:endParaRPr lang="en-US"/>
          </a:p>
        </p:txBody>
      </p:sp>
    </p:spTree>
    <p:extLst>
      <p:ext uri="{BB962C8B-B14F-4D97-AF65-F5344CB8AC3E}">
        <p14:creationId xmlns:p14="http://schemas.microsoft.com/office/powerpoint/2010/main" val="39686678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ar-EG" b="1" dirty="0"/>
              <a:t>Computer network</a:t>
            </a:r>
            <a:endParaRPr lang="ar-EG" dirty="0"/>
          </a:p>
        </p:txBody>
      </p:sp>
      <p:sp>
        <p:nvSpPr>
          <p:cNvPr id="3" name="Content Placeholder 2"/>
          <p:cNvSpPr>
            <a:spLocks noGrp="1"/>
          </p:cNvSpPr>
          <p:nvPr>
            <p:ph idx="1"/>
          </p:nvPr>
        </p:nvSpPr>
        <p:spPr/>
        <p:txBody>
          <a:bodyPr>
            <a:normAutofit fontScale="85000" lnSpcReduction="20000"/>
          </a:bodyPr>
          <a:lstStyle/>
          <a:p>
            <a:pPr algn="l" rtl="0"/>
            <a:r>
              <a:rPr lang="en-US" sz="2400" dirty="0"/>
              <a:t>Each computer in the network is known as: </a:t>
            </a:r>
            <a:r>
              <a:rPr lang="en-US" sz="2400" b="1" dirty="0"/>
              <a:t>node</a:t>
            </a:r>
            <a:r>
              <a:rPr lang="en-US" sz="2400" dirty="0"/>
              <a:t> or </a:t>
            </a:r>
            <a:r>
              <a:rPr lang="en-US" sz="2400" b="1" dirty="0"/>
              <a:t>host </a:t>
            </a:r>
          </a:p>
          <a:p>
            <a:pPr marL="114300" indent="0">
              <a:buNone/>
            </a:pPr>
            <a:endParaRPr lang="en-US" b="1" dirty="0"/>
          </a:p>
          <a:p>
            <a:pPr marL="114300" indent="0">
              <a:buNone/>
            </a:pPr>
            <a:endParaRPr lang="en-US" b="1" dirty="0"/>
          </a:p>
          <a:p>
            <a:pPr marL="114300" indent="0">
              <a:buNone/>
            </a:pPr>
            <a:endParaRPr lang="en-US" b="1" dirty="0"/>
          </a:p>
          <a:p>
            <a:pPr marL="114300" indent="0">
              <a:buNone/>
            </a:pPr>
            <a:endParaRPr lang="en-US" b="1" dirty="0"/>
          </a:p>
          <a:p>
            <a:pPr marL="114300" indent="0">
              <a:buNone/>
            </a:pPr>
            <a:endParaRPr lang="en-US" b="1" dirty="0"/>
          </a:p>
          <a:p>
            <a:pPr marL="114300" indent="0">
              <a:buNone/>
            </a:pPr>
            <a:endParaRPr lang="en-US" b="1" dirty="0"/>
          </a:p>
          <a:p>
            <a:pPr algn="l" rtl="0"/>
            <a:endParaRPr lang="en-US" altLang="ar-EG" b="1" dirty="0"/>
          </a:p>
          <a:p>
            <a:pPr algn="l" rtl="0"/>
            <a:endParaRPr lang="en-US" altLang="ar-EG" b="1" dirty="0"/>
          </a:p>
          <a:p>
            <a:pPr algn="just" rtl="0"/>
            <a:r>
              <a:rPr lang="en-US" altLang="ar-EG" b="1" dirty="0"/>
              <a:t>Data transfer rate: </a:t>
            </a:r>
            <a:r>
              <a:rPr lang="en-US" altLang="ar-EG" dirty="0"/>
              <a:t>is t</a:t>
            </a:r>
            <a:r>
              <a:rPr lang="en-US" altLang="ar-EG" sz="2400" dirty="0"/>
              <a:t>he speed with which data is moved from one place on a network to another, which is a key feature in computer networks</a:t>
            </a:r>
            <a:r>
              <a:rPr lang="en-US" altLang="ar-EG" sz="2400" b="1" dirty="0"/>
              <a:t> </a:t>
            </a:r>
          </a:p>
          <a:p>
            <a:pPr algn="l" rtl="0"/>
            <a:endParaRPr lang="ar-EG"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57400"/>
            <a:ext cx="51244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30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Network Types</a:t>
            </a:r>
            <a:endParaRPr lang="ar-EG" dirty="0"/>
          </a:p>
        </p:txBody>
      </p:sp>
      <p:sp>
        <p:nvSpPr>
          <p:cNvPr id="3" name="Content Placeholder 2"/>
          <p:cNvSpPr>
            <a:spLocks noGrp="1"/>
          </p:cNvSpPr>
          <p:nvPr>
            <p:ph idx="1"/>
          </p:nvPr>
        </p:nvSpPr>
        <p:spPr/>
        <p:txBody>
          <a:bodyPr/>
          <a:lstStyle/>
          <a:p>
            <a:pPr algn="just" rtl="0"/>
            <a:r>
              <a:rPr lang="en-US" sz="2400" b="1" dirty="0">
                <a:solidFill>
                  <a:schemeClr val="tx2">
                    <a:lumMod val="50000"/>
                  </a:schemeClr>
                </a:solidFill>
              </a:rPr>
              <a:t>Local Area Network (LAN): </a:t>
            </a:r>
            <a:r>
              <a:rPr lang="en-US" sz="2400" dirty="0">
                <a:solidFill>
                  <a:schemeClr val="tx2">
                    <a:lumMod val="50000"/>
                  </a:schemeClr>
                </a:solidFill>
              </a:rPr>
              <a:t>two or more computers connected together, the computers are physically near each other (for example: in the same building) </a:t>
            </a:r>
          </a:p>
          <a:p>
            <a:pPr lvl="1" algn="just"/>
            <a:r>
              <a:rPr lang="en-US" sz="2200" dirty="0">
                <a:solidFill>
                  <a:schemeClr val="tx2">
                    <a:lumMod val="50000"/>
                  </a:schemeClr>
                </a:solidFill>
              </a:rPr>
              <a:t>LANs are inexpensive to install</a:t>
            </a:r>
          </a:p>
          <a:p>
            <a:pPr lvl="1" algn="just"/>
            <a:r>
              <a:rPr lang="en-US" sz="2200" dirty="0">
                <a:solidFill>
                  <a:schemeClr val="tx2">
                    <a:lumMod val="50000"/>
                  </a:schemeClr>
                </a:solidFill>
              </a:rPr>
              <a:t>LANs provide higher speeds</a:t>
            </a:r>
          </a:p>
          <a:p>
            <a:pPr algn="l" rtl="0"/>
            <a:endParaRPr lang="en-US"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2" descr="F01-06">
            <a:extLst>
              <a:ext uri="{FF2B5EF4-FFF2-40B4-BE49-F238E27FC236}">
                <a16:creationId xmlns:a16="http://schemas.microsoft.com/office/drawing/2014/main" id="{D6782B69-84F9-427D-950B-8D5655989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029" y="2791629"/>
            <a:ext cx="5214441" cy="318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2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01-07">
            <a:extLst>
              <a:ext uri="{FF2B5EF4-FFF2-40B4-BE49-F238E27FC236}">
                <a16:creationId xmlns:a16="http://schemas.microsoft.com/office/drawing/2014/main" id="{95E66D4A-ECB9-4E42-B023-AAEBA8558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660" y="3186304"/>
            <a:ext cx="6091311" cy="312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dirty="0"/>
              <a:t>Network Types</a:t>
            </a:r>
            <a:endParaRPr lang="ar-EG" dirty="0"/>
          </a:p>
        </p:txBody>
      </p:sp>
      <p:sp>
        <p:nvSpPr>
          <p:cNvPr id="3" name="Content Placeholder 2"/>
          <p:cNvSpPr>
            <a:spLocks noGrp="1"/>
          </p:cNvSpPr>
          <p:nvPr>
            <p:ph idx="1"/>
          </p:nvPr>
        </p:nvSpPr>
        <p:spPr/>
        <p:txBody>
          <a:bodyPr/>
          <a:lstStyle/>
          <a:p>
            <a:pPr algn="just"/>
            <a:r>
              <a:rPr lang="en-US" sz="2400" b="1" dirty="0">
                <a:solidFill>
                  <a:schemeClr val="tx2">
                    <a:lumMod val="50000"/>
                  </a:schemeClr>
                </a:solidFill>
              </a:rPr>
              <a:t>Metropolitan Area Network (MAN): </a:t>
            </a:r>
            <a:r>
              <a:rPr lang="en-US" sz="2400" dirty="0">
                <a:solidFill>
                  <a:schemeClr val="tx2">
                    <a:lumMod val="50000"/>
                  </a:schemeClr>
                </a:solidFill>
              </a:rPr>
              <a:t>usually span tens of kilometers (for example: in the same </a:t>
            </a:r>
            <a:r>
              <a:rPr lang="en-US" altLang="en-US" sz="2400" dirty="0"/>
              <a:t>city</a:t>
            </a:r>
            <a:r>
              <a:rPr lang="en-US" sz="2400" dirty="0">
                <a:solidFill>
                  <a:schemeClr val="tx2">
                    <a:lumMod val="50000"/>
                  </a:schemeClr>
                </a:solidFill>
              </a:rPr>
              <a:t>) </a:t>
            </a:r>
          </a:p>
          <a:p>
            <a:pPr lvl="1" algn="just"/>
            <a:r>
              <a:rPr lang="en-US" sz="2200" dirty="0">
                <a:solidFill>
                  <a:schemeClr val="tx2">
                    <a:lumMod val="50000"/>
                  </a:schemeClr>
                </a:solidFill>
              </a:rPr>
              <a:t>The cost of installation and operation is higher.</a:t>
            </a:r>
          </a:p>
          <a:p>
            <a:pPr lvl="1" algn="just"/>
            <a:r>
              <a:rPr lang="en-US" sz="2200" dirty="0">
                <a:solidFill>
                  <a:schemeClr val="tx2">
                    <a:lumMod val="50000"/>
                  </a:schemeClr>
                </a:solidFill>
              </a:rPr>
              <a:t>MANs use high-speed connections such as fiber optics to achieve higher speeds</a:t>
            </a:r>
          </a:p>
          <a:p>
            <a:pPr algn="l" rtl="0"/>
            <a:endParaRPr lang="en-US"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1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Network Types</a:t>
            </a:r>
            <a:endParaRPr lang="ar-EG" dirty="0"/>
          </a:p>
        </p:txBody>
      </p:sp>
      <p:sp>
        <p:nvSpPr>
          <p:cNvPr id="3" name="Content Placeholder 2"/>
          <p:cNvSpPr>
            <a:spLocks noGrp="1"/>
          </p:cNvSpPr>
          <p:nvPr>
            <p:ph idx="1"/>
          </p:nvPr>
        </p:nvSpPr>
        <p:spPr/>
        <p:txBody>
          <a:bodyPr>
            <a:normAutofit/>
          </a:bodyPr>
          <a:lstStyle/>
          <a:p>
            <a:pPr algn="l" rtl="0"/>
            <a:r>
              <a:rPr lang="en-US" sz="2400" b="1" dirty="0"/>
              <a:t>Wide Area Network (WAN): </a:t>
            </a:r>
            <a:r>
              <a:rPr lang="en-US" sz="2400" dirty="0"/>
              <a:t>is a connection of </a:t>
            </a:r>
            <a:r>
              <a:rPr lang="en-US" sz="2400" b="1" dirty="0"/>
              <a:t>LAN</a:t>
            </a:r>
            <a:r>
              <a:rPr lang="en-US" sz="2400" dirty="0"/>
              <a:t>s (for example : the Internet)</a:t>
            </a:r>
          </a:p>
          <a:p>
            <a:pPr lvl="1"/>
            <a:r>
              <a:rPr lang="en-US" altLang="en-US" sz="2000" dirty="0"/>
              <a:t>WANs span a larger area than a single city.</a:t>
            </a:r>
          </a:p>
          <a:p>
            <a:pPr lvl="1"/>
            <a:r>
              <a:rPr lang="en-US" altLang="en-US" sz="2000" dirty="0"/>
              <a:t>These use long distance telecommunication networks for connection, thereby increasing the cost.</a:t>
            </a:r>
          </a:p>
          <a:p>
            <a:pPr lvl="1"/>
            <a:endParaRPr lang="ar-EG" sz="2000" dirty="0"/>
          </a:p>
        </p:txBody>
      </p:sp>
      <p:pic>
        <p:nvPicPr>
          <p:cNvPr id="9218" name="Picture 2" descr="http://corc1312.ezirim.com/wp-content/uploads/2013/01/lan-and-w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985" y="3212912"/>
            <a:ext cx="5715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2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Internet</a:t>
            </a:r>
            <a:endParaRPr lang="ar-EG" dirty="0"/>
          </a:p>
        </p:txBody>
      </p:sp>
      <p:sp>
        <p:nvSpPr>
          <p:cNvPr id="3" name="Content Placeholder 2"/>
          <p:cNvSpPr>
            <a:spLocks noGrp="1"/>
          </p:cNvSpPr>
          <p:nvPr>
            <p:ph idx="1"/>
          </p:nvPr>
        </p:nvSpPr>
        <p:spPr/>
        <p:txBody>
          <a:bodyPr/>
          <a:lstStyle/>
          <a:p>
            <a:pPr algn="just" rtl="0"/>
            <a:r>
              <a:rPr lang="en-US" dirty="0"/>
              <a:t>It is a large group of computers that are connected to each other and used to send information quickly between computers around the world</a:t>
            </a:r>
            <a:endParaRPr lang="ar-EG"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72" y="2957945"/>
            <a:ext cx="56388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The Inter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798" y="2957945"/>
            <a:ext cx="4416590" cy="21613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482DC-2269-4F26-9D2A-7E44B1A4CD8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24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0651-19E3-4762-BFE2-C81694CA38CA}"/>
              </a:ext>
            </a:extLst>
          </p:cNvPr>
          <p:cNvSpPr>
            <a:spLocks noGrp="1"/>
          </p:cNvSpPr>
          <p:nvPr>
            <p:ph type="title"/>
          </p:nvPr>
        </p:nvSpPr>
        <p:spPr/>
        <p:txBody>
          <a:bodyPr>
            <a:normAutofit/>
          </a:bodyPr>
          <a:lstStyle/>
          <a:p>
            <a:pPr algn="ctr"/>
            <a:r>
              <a:rPr lang="en-US" dirty="0"/>
              <a:t>Physical topology of a network</a:t>
            </a:r>
          </a:p>
        </p:txBody>
      </p:sp>
      <p:sp>
        <p:nvSpPr>
          <p:cNvPr id="3" name="Content Placeholder 2">
            <a:extLst>
              <a:ext uri="{FF2B5EF4-FFF2-40B4-BE49-F238E27FC236}">
                <a16:creationId xmlns:a16="http://schemas.microsoft.com/office/drawing/2014/main" id="{9765D6E1-1908-480D-9660-D1E56C20801B}"/>
              </a:ext>
            </a:extLst>
          </p:cNvPr>
          <p:cNvSpPr>
            <a:spLocks noGrp="1"/>
          </p:cNvSpPr>
          <p:nvPr>
            <p:ph idx="1"/>
          </p:nvPr>
        </p:nvSpPr>
        <p:spPr/>
        <p:txBody>
          <a:bodyPr/>
          <a:lstStyle/>
          <a:p>
            <a:r>
              <a:rPr lang="en-US" sz="2800" dirty="0"/>
              <a:t>The term physical topology refers to the way in which a network is laid out physically.</a:t>
            </a:r>
          </a:p>
          <a:p>
            <a:r>
              <a:rPr lang="en-US" sz="2800" dirty="0"/>
              <a:t>The topology of a network is the geometric representation of the relationship of all the links and linking devices </a:t>
            </a:r>
          </a:p>
          <a:p>
            <a:r>
              <a:rPr lang="en-US" sz="2800" dirty="0"/>
              <a:t>There are four basic topologies possible: mesh, star, bus, and ring</a:t>
            </a:r>
          </a:p>
        </p:txBody>
      </p:sp>
      <p:pic>
        <p:nvPicPr>
          <p:cNvPr id="5" name="Picture 4">
            <a:extLst>
              <a:ext uri="{FF2B5EF4-FFF2-40B4-BE49-F238E27FC236}">
                <a16:creationId xmlns:a16="http://schemas.microsoft.com/office/drawing/2014/main" id="{F9C2BC42-790A-423B-9176-2822345AE870}"/>
              </a:ext>
            </a:extLst>
          </p:cNvPr>
          <p:cNvPicPr>
            <a:picLocks noChangeAspect="1"/>
          </p:cNvPicPr>
          <p:nvPr/>
        </p:nvPicPr>
        <p:blipFill>
          <a:blip r:embed="rId2"/>
          <a:stretch>
            <a:fillRect/>
          </a:stretch>
        </p:blipFill>
        <p:spPr>
          <a:xfrm>
            <a:off x="3185319" y="4437112"/>
            <a:ext cx="6181725" cy="1815852"/>
          </a:xfrm>
          <a:prstGeom prst="rect">
            <a:avLst/>
          </a:prstGeom>
        </p:spPr>
      </p:pic>
    </p:spTree>
    <p:extLst>
      <p:ext uri="{BB962C8B-B14F-4D97-AF65-F5344CB8AC3E}">
        <p14:creationId xmlns:p14="http://schemas.microsoft.com/office/powerpoint/2010/main" val="151931554"/>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Widescreen</PresentationFormat>
  <Paragraphs>216</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Corbel</vt:lpstr>
      <vt:lpstr>Times New Roman</vt:lpstr>
      <vt:lpstr>Verdana</vt:lpstr>
      <vt:lpstr>Wingdings</vt:lpstr>
      <vt:lpstr>Retrospect</vt:lpstr>
      <vt:lpstr>Introduction to Computer Network</vt:lpstr>
      <vt:lpstr>Agenda</vt:lpstr>
      <vt:lpstr>Computer network</vt:lpstr>
      <vt:lpstr>Computer network</vt:lpstr>
      <vt:lpstr>Network Types</vt:lpstr>
      <vt:lpstr>Network Types</vt:lpstr>
      <vt:lpstr>Network Types</vt:lpstr>
      <vt:lpstr>The Internet</vt:lpstr>
      <vt:lpstr>Physical topology of a network</vt:lpstr>
      <vt:lpstr>Physical topology of a network</vt:lpstr>
      <vt:lpstr>Physical topology of a network</vt:lpstr>
      <vt:lpstr>Physical topology of a network</vt:lpstr>
      <vt:lpstr>Physical topology of a network</vt:lpstr>
      <vt:lpstr>Physical topology of a network</vt:lpstr>
      <vt:lpstr>Physical topology of a network</vt:lpstr>
      <vt:lpstr>Physical topology of a network</vt:lpstr>
      <vt:lpstr>Physical topology of a network</vt:lpstr>
      <vt:lpstr>Network connection models</vt:lpstr>
      <vt:lpstr>Network connection models</vt:lpstr>
      <vt:lpstr>Network connection models</vt:lpstr>
      <vt:lpstr>Network connection models</vt:lpstr>
      <vt:lpstr>Network connection models</vt:lpstr>
      <vt:lpstr>How the Web Works?</vt:lpstr>
      <vt:lpstr>Client/Server</vt:lpstr>
      <vt:lpstr>Web servers and browsers</vt:lpstr>
      <vt:lpstr>OSI Architecture</vt:lpstr>
      <vt:lpstr>Description of Layers</vt:lpstr>
      <vt:lpstr>Description of Layers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Network</dc:title>
  <dc:creator>rania.ziedan@feng.bu.edu.eg</dc:creator>
  <cp:lastModifiedBy>rania.ziedan@feng.bu.edu.eg</cp:lastModifiedBy>
  <cp:revision>1</cp:revision>
  <dcterms:created xsi:type="dcterms:W3CDTF">2019-03-31T02:48:44Z</dcterms:created>
  <dcterms:modified xsi:type="dcterms:W3CDTF">2019-03-31T02:49:03Z</dcterms:modified>
</cp:coreProperties>
</file>